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3"/>
  </p:notesMasterIdLst>
  <p:sldIdLst>
    <p:sldId id="264" r:id="rId2"/>
    <p:sldId id="288" r:id="rId3"/>
    <p:sldId id="284" r:id="rId4"/>
    <p:sldId id="302" r:id="rId5"/>
    <p:sldId id="287" r:id="rId6"/>
    <p:sldId id="289" r:id="rId7"/>
    <p:sldId id="263" r:id="rId8"/>
    <p:sldId id="286" r:id="rId9"/>
    <p:sldId id="295" r:id="rId10"/>
    <p:sldId id="297" r:id="rId11"/>
    <p:sldId id="298" r:id="rId12"/>
    <p:sldId id="300" r:id="rId13"/>
    <p:sldId id="299" r:id="rId14"/>
    <p:sldId id="294" r:id="rId15"/>
    <p:sldId id="293" r:id="rId16"/>
    <p:sldId id="303" r:id="rId17"/>
    <p:sldId id="304" r:id="rId18"/>
    <p:sldId id="305" r:id="rId19"/>
    <p:sldId id="306" r:id="rId20"/>
    <p:sldId id="282"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oja prasad" initials="pp" lastIdx="1" clrIdx="0">
    <p:extLst>
      <p:ext uri="{19B8F6BF-5375-455C-9EA6-DF929625EA0E}">
        <p15:presenceInfo xmlns:p15="http://schemas.microsoft.com/office/powerpoint/2012/main" userId="72ad075c079965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2DC6"/>
    <a:srgbClr val="DD5A2B"/>
    <a:srgbClr val="FF3333"/>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0" autoAdjust="0"/>
    <p:restoredTop sz="80554" autoAdjust="0"/>
  </p:normalViewPr>
  <p:slideViewPr>
    <p:cSldViewPr snapToGrid="0">
      <p:cViewPr varScale="1">
        <p:scale>
          <a:sx n="65" d="100"/>
          <a:sy n="65" d="100"/>
        </p:scale>
        <p:origin x="1178" y="36"/>
      </p:cViewPr>
      <p:guideLst/>
    </p:cSldViewPr>
  </p:slideViewPr>
  <p:notesTextViewPr>
    <p:cViewPr>
      <p:scale>
        <a:sx n="1" d="1"/>
        <a:sy n="1" d="1"/>
      </p:scale>
      <p:origin x="0" y="0"/>
    </p:cViewPr>
  </p:notesTextViewPr>
  <p:notesViewPr>
    <p:cSldViewPr snapToGrid="0">
      <p:cViewPr varScale="1">
        <p:scale>
          <a:sx n="62" d="100"/>
          <a:sy n="62" d="100"/>
        </p:scale>
        <p:origin x="3163" y="2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4DAE3-19D2-49B4-9C5D-1EE1A1B6DBFF}"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2EBB1-9387-4746-94A0-71D8F68151F3}" type="slidenum">
              <a:rPr lang="en-US" smtClean="0"/>
              <a:t>‹#›</a:t>
            </a:fld>
            <a:endParaRPr lang="en-US"/>
          </a:p>
        </p:txBody>
      </p:sp>
    </p:spTree>
    <p:extLst>
      <p:ext uri="{BB962C8B-B14F-4D97-AF65-F5344CB8AC3E}">
        <p14:creationId xmlns:p14="http://schemas.microsoft.com/office/powerpoint/2010/main" val="942399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1</a:t>
            </a:fld>
            <a:endParaRPr lang="en-US"/>
          </a:p>
        </p:txBody>
      </p:sp>
    </p:spTree>
    <p:extLst>
      <p:ext uri="{BB962C8B-B14F-4D97-AF65-F5344CB8AC3E}">
        <p14:creationId xmlns:p14="http://schemas.microsoft.com/office/powerpoint/2010/main" val="4200557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very first test that patient undergoes is Proteinuria on dipstick.</a:t>
            </a:r>
          </a:p>
          <a:p>
            <a:r>
              <a:rPr lang="en-US" dirty="0"/>
              <a:t>It’s a urine test strip with different ordered markers</a:t>
            </a:r>
          </a:p>
          <a:p>
            <a:r>
              <a:rPr lang="en-US" dirty="0"/>
              <a:t>For example 4+ indicates the presence of &gt;1 gm of protein per dL of urine and so on</a:t>
            </a:r>
          </a:p>
        </p:txBody>
      </p:sp>
      <p:sp>
        <p:nvSpPr>
          <p:cNvPr id="4" name="Slide Number Placeholder 3"/>
          <p:cNvSpPr>
            <a:spLocks noGrp="1"/>
          </p:cNvSpPr>
          <p:nvPr>
            <p:ph type="sldNum" sz="quarter" idx="5"/>
          </p:nvPr>
        </p:nvSpPr>
        <p:spPr/>
        <p:txBody>
          <a:bodyPr/>
          <a:lstStyle/>
          <a:p>
            <a:fld id="{14B2EBB1-9387-4746-94A0-71D8F68151F3}" type="slidenum">
              <a:rPr lang="en-US" smtClean="0"/>
              <a:t>10</a:t>
            </a:fld>
            <a:endParaRPr lang="en-US"/>
          </a:p>
        </p:txBody>
      </p:sp>
    </p:spTree>
    <p:extLst>
      <p:ext uri="{BB962C8B-B14F-4D97-AF65-F5344CB8AC3E}">
        <p14:creationId xmlns:p14="http://schemas.microsoft.com/office/powerpoint/2010/main" val="359328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some features from blood report.</a:t>
            </a:r>
          </a:p>
        </p:txBody>
      </p:sp>
      <p:sp>
        <p:nvSpPr>
          <p:cNvPr id="4" name="Slide Number Placeholder 3"/>
          <p:cNvSpPr>
            <a:spLocks noGrp="1"/>
          </p:cNvSpPr>
          <p:nvPr>
            <p:ph type="sldNum" sz="quarter" idx="5"/>
          </p:nvPr>
        </p:nvSpPr>
        <p:spPr/>
        <p:txBody>
          <a:bodyPr/>
          <a:lstStyle/>
          <a:p>
            <a:fld id="{14B2EBB1-9387-4746-94A0-71D8F68151F3}" type="slidenum">
              <a:rPr lang="en-US" smtClean="0"/>
              <a:t>11</a:t>
            </a:fld>
            <a:endParaRPr lang="en-US"/>
          </a:p>
        </p:txBody>
      </p:sp>
    </p:spTree>
    <p:extLst>
      <p:ext uri="{BB962C8B-B14F-4D97-AF65-F5344CB8AC3E}">
        <p14:creationId xmlns:p14="http://schemas.microsoft.com/office/powerpoint/2010/main" val="336368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features from urine test, BP and other clinical test.</a:t>
            </a:r>
          </a:p>
          <a:p>
            <a:r>
              <a:rPr lang="en-US" dirty="0"/>
              <a:t>So we need to make sure that the patient is not suffering from any other diseases like Hepatitis B, Hepatitis C, HIV etc. </a:t>
            </a:r>
          </a:p>
          <a:p>
            <a:r>
              <a:rPr lang="en-US" dirty="0"/>
              <a:t>These features are coded in 1 hot vector where 1 means that the patient has positive result for the particular disease.</a:t>
            </a:r>
          </a:p>
        </p:txBody>
      </p:sp>
      <p:sp>
        <p:nvSpPr>
          <p:cNvPr id="4" name="Slide Number Placeholder 3"/>
          <p:cNvSpPr>
            <a:spLocks noGrp="1"/>
          </p:cNvSpPr>
          <p:nvPr>
            <p:ph type="sldNum" sz="quarter" idx="5"/>
          </p:nvPr>
        </p:nvSpPr>
        <p:spPr/>
        <p:txBody>
          <a:bodyPr/>
          <a:lstStyle/>
          <a:p>
            <a:fld id="{14B2EBB1-9387-4746-94A0-71D8F68151F3}" type="slidenum">
              <a:rPr lang="en-US" smtClean="0"/>
              <a:t>12</a:t>
            </a:fld>
            <a:endParaRPr lang="en-US"/>
          </a:p>
        </p:txBody>
      </p:sp>
    </p:spTree>
    <p:extLst>
      <p:ext uri="{BB962C8B-B14F-4D97-AF65-F5344CB8AC3E}">
        <p14:creationId xmlns:p14="http://schemas.microsoft.com/office/powerpoint/2010/main" val="1838153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feature is edema.</a:t>
            </a:r>
          </a:p>
        </p:txBody>
      </p:sp>
      <p:sp>
        <p:nvSpPr>
          <p:cNvPr id="4" name="Slide Number Placeholder 3"/>
          <p:cNvSpPr>
            <a:spLocks noGrp="1"/>
          </p:cNvSpPr>
          <p:nvPr>
            <p:ph type="sldNum" sz="quarter" idx="5"/>
          </p:nvPr>
        </p:nvSpPr>
        <p:spPr/>
        <p:txBody>
          <a:bodyPr/>
          <a:lstStyle/>
          <a:p>
            <a:fld id="{14B2EBB1-9387-4746-94A0-71D8F68151F3}" type="slidenum">
              <a:rPr lang="en-US" smtClean="0"/>
              <a:t>13</a:t>
            </a:fld>
            <a:endParaRPr lang="en-US"/>
          </a:p>
        </p:txBody>
      </p:sp>
    </p:spTree>
    <p:extLst>
      <p:ext uri="{BB962C8B-B14F-4D97-AF65-F5344CB8AC3E}">
        <p14:creationId xmlns:p14="http://schemas.microsoft.com/office/powerpoint/2010/main" val="36422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14</a:t>
            </a:fld>
            <a:endParaRPr lang="en-US"/>
          </a:p>
        </p:txBody>
      </p:sp>
    </p:spTree>
    <p:extLst>
      <p:ext uri="{BB962C8B-B14F-4D97-AF65-F5344CB8AC3E}">
        <p14:creationId xmlns:p14="http://schemas.microsoft.com/office/powerpoint/2010/main" val="3945998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coming to my problem</a:t>
            </a:r>
          </a:p>
          <a:p>
            <a:r>
              <a:rPr lang="en-US" dirty="0"/>
              <a:t>My problem is multi class classification with around 50% of the labels characterized in Moderate stage.</a:t>
            </a:r>
          </a:p>
          <a:p>
            <a:r>
              <a:rPr lang="en-US" dirty="0"/>
              <a:t>And that’s why I performed Synthetic Minority Over Sampling Technique to get synthetic examples on my training set. I was careful not to </a:t>
            </a:r>
          </a:p>
          <a:p>
            <a:r>
              <a:rPr lang="en-US" dirty="0"/>
              <a:t>use my test set to avoid leaking information from test set during training the model.</a:t>
            </a:r>
          </a:p>
        </p:txBody>
      </p:sp>
      <p:sp>
        <p:nvSpPr>
          <p:cNvPr id="4" name="Slide Number Placeholder 3"/>
          <p:cNvSpPr>
            <a:spLocks noGrp="1"/>
          </p:cNvSpPr>
          <p:nvPr>
            <p:ph type="sldNum" sz="quarter" idx="5"/>
          </p:nvPr>
        </p:nvSpPr>
        <p:spPr/>
        <p:txBody>
          <a:bodyPr/>
          <a:lstStyle/>
          <a:p>
            <a:fld id="{14B2EBB1-9387-4746-94A0-71D8F68151F3}" type="slidenum">
              <a:rPr lang="en-US" smtClean="0"/>
              <a:t>15</a:t>
            </a:fld>
            <a:endParaRPr lang="en-US"/>
          </a:p>
        </p:txBody>
      </p:sp>
    </p:spTree>
    <p:extLst>
      <p:ext uri="{BB962C8B-B14F-4D97-AF65-F5344CB8AC3E}">
        <p14:creationId xmlns:p14="http://schemas.microsoft.com/office/powerpoint/2010/main" val="12558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parameters like max depth , kernels </a:t>
            </a:r>
            <a:r>
              <a:rPr lang="en-US" dirty="0" err="1"/>
              <a:t>etc</a:t>
            </a:r>
            <a:r>
              <a:rPr lang="en-US" dirty="0"/>
              <a:t> are </a:t>
            </a:r>
            <a:r>
              <a:rPr lang="en-US" dirty="0" err="1"/>
              <a:t>hypertuned</a:t>
            </a:r>
            <a:r>
              <a:rPr lang="en-US" dirty="0"/>
              <a:t> using grid search and cross validation</a:t>
            </a:r>
          </a:p>
        </p:txBody>
      </p:sp>
      <p:sp>
        <p:nvSpPr>
          <p:cNvPr id="4" name="Slide Number Placeholder 3"/>
          <p:cNvSpPr>
            <a:spLocks noGrp="1"/>
          </p:cNvSpPr>
          <p:nvPr>
            <p:ph type="sldNum" sz="quarter" idx="5"/>
          </p:nvPr>
        </p:nvSpPr>
        <p:spPr/>
        <p:txBody>
          <a:bodyPr/>
          <a:lstStyle/>
          <a:p>
            <a:fld id="{14B2EBB1-9387-4746-94A0-71D8F68151F3}" type="slidenum">
              <a:rPr lang="en-US" smtClean="0"/>
              <a:t>16</a:t>
            </a:fld>
            <a:endParaRPr lang="en-US"/>
          </a:p>
        </p:txBody>
      </p:sp>
    </p:spTree>
    <p:extLst>
      <p:ext uri="{BB962C8B-B14F-4D97-AF65-F5344CB8AC3E}">
        <p14:creationId xmlns:p14="http://schemas.microsoft.com/office/powerpoint/2010/main" val="400385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Accuracy is not a good measure due to the imbalance nature of the data set and so I have used precision recall and F1 score to measure the success of prediction</a:t>
            </a:r>
          </a:p>
          <a:p>
            <a:pPr algn="just"/>
            <a:endParaRPr lang="en-US" sz="1200" dirty="0"/>
          </a:p>
        </p:txBody>
      </p:sp>
      <p:sp>
        <p:nvSpPr>
          <p:cNvPr id="4" name="Slide Number Placeholder 3"/>
          <p:cNvSpPr>
            <a:spLocks noGrp="1"/>
          </p:cNvSpPr>
          <p:nvPr>
            <p:ph type="sldNum" sz="quarter" idx="5"/>
          </p:nvPr>
        </p:nvSpPr>
        <p:spPr/>
        <p:txBody>
          <a:bodyPr/>
          <a:lstStyle/>
          <a:p>
            <a:fld id="{14B2EBB1-9387-4746-94A0-71D8F68151F3}" type="slidenum">
              <a:rPr lang="en-US" smtClean="0"/>
              <a:t>17</a:t>
            </a:fld>
            <a:endParaRPr lang="en-US"/>
          </a:p>
        </p:txBody>
      </p:sp>
    </p:spTree>
    <p:extLst>
      <p:ext uri="{BB962C8B-B14F-4D97-AF65-F5344CB8AC3E}">
        <p14:creationId xmlns:p14="http://schemas.microsoft.com/office/powerpoint/2010/main" val="398831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found for each algorithm</a:t>
            </a:r>
          </a:p>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18</a:t>
            </a:fld>
            <a:endParaRPr lang="en-US"/>
          </a:p>
        </p:txBody>
      </p:sp>
    </p:spTree>
    <p:extLst>
      <p:ext uri="{BB962C8B-B14F-4D97-AF65-F5344CB8AC3E}">
        <p14:creationId xmlns:p14="http://schemas.microsoft.com/office/powerpoint/2010/main" val="264074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build a clinical support system that predicts the disease using clinical features, thus reducing the need of kidney biopsy procedure.</a:t>
            </a:r>
            <a:endParaRPr lang="en-US" dirty="0"/>
          </a:p>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2</a:t>
            </a:fld>
            <a:endParaRPr lang="en-US"/>
          </a:p>
        </p:txBody>
      </p:sp>
    </p:spTree>
    <p:extLst>
      <p:ext uri="{BB962C8B-B14F-4D97-AF65-F5344CB8AC3E}">
        <p14:creationId xmlns:p14="http://schemas.microsoft.com/office/powerpoint/2010/main" val="399884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two bean-shaped organs are the kidneys. The main function of kidney is to extract waste from the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Impure blood goes into the kidney through renal artery. The kidney then extracts the waste in the form of urine and the filtered blood goes back into the body through the veins.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we can observe the kidney minutely, we can find its building block called Nephron. And nephron has a ball like structure called </a:t>
            </a:r>
            <a:r>
              <a:rPr lang="en-US" sz="1200" b="0" i="0" kern="1200" dirty="0" err="1">
                <a:solidFill>
                  <a:schemeClr val="tx1"/>
                </a:solidFill>
                <a:effectLst/>
                <a:latin typeface="+mn-lt"/>
                <a:ea typeface="+mn-ea"/>
                <a:cs typeface="+mn-cs"/>
              </a:rPr>
              <a:t>glo·mer·u·lus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ɡləˈmeryələs</a:t>
            </a:r>
            <a:r>
              <a:rPr lang="en-US" sz="1200" b="0" i="0" kern="1200" dirty="0">
                <a:solidFill>
                  <a:schemeClr val="tx1"/>
                </a:solidFill>
                <a:effectLst/>
                <a:latin typeface="+mn-lt"/>
                <a:ea typeface="+mn-ea"/>
                <a:cs typeface="+mn-cs"/>
              </a:rPr>
              <a:t>/ which are nothing but  a network of capillaries.</a:t>
            </a:r>
          </a:p>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3</a:t>
            </a:fld>
            <a:endParaRPr lang="en-US"/>
          </a:p>
        </p:txBody>
      </p:sp>
    </p:spTree>
    <p:extLst>
      <p:ext uri="{BB962C8B-B14F-4D97-AF65-F5344CB8AC3E}">
        <p14:creationId xmlns:p14="http://schemas.microsoft.com/office/powerpoint/2010/main" val="298061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normal condition, this glomerulus filters out the waste in the form of urine. But when its not healthy it also remove </a:t>
            </a:r>
            <a:r>
              <a:rPr lang="en-US" dirty="0" err="1"/>
              <a:t>sgood</a:t>
            </a:r>
            <a:r>
              <a:rPr lang="en-US" dirty="0"/>
              <a:t> protein from the blood.</a:t>
            </a:r>
          </a:p>
          <a:p>
            <a:r>
              <a:rPr lang="en-US" dirty="0"/>
              <a:t>Small amount of protein leakage is </a:t>
            </a:r>
            <a:r>
              <a:rPr lang="en-US" dirty="0" err="1"/>
              <a:t>okay.But</a:t>
            </a:r>
            <a:r>
              <a:rPr lang="en-US" dirty="0"/>
              <a:t> if it exceeds a threshold then it’s a problem. And this problem is called NS.</a:t>
            </a:r>
          </a:p>
          <a:p>
            <a:endParaRPr lang="en-US" dirty="0"/>
          </a:p>
          <a:p>
            <a:r>
              <a:rPr lang="en-US" dirty="0"/>
              <a:t>NS is indicated by too much of protein in urine – proteinuria</a:t>
            </a:r>
          </a:p>
          <a:p>
            <a:r>
              <a:rPr lang="en-US" dirty="0"/>
              <a:t>Loss of protein from blood – hypo- </a:t>
            </a:r>
            <a:r>
              <a:rPr lang="en-US" dirty="0" err="1"/>
              <a:t>albu</a:t>
            </a:r>
            <a:r>
              <a:rPr lang="en-US" dirty="0"/>
              <a:t>-mi-</a:t>
            </a:r>
            <a:r>
              <a:rPr lang="en-US" dirty="0" err="1"/>
              <a:t>nemia</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Nephrotic syndrome</a:t>
            </a:r>
            <a:r>
              <a:rPr lang="en-US" sz="1200" b="0" i="0" kern="1200" dirty="0">
                <a:solidFill>
                  <a:schemeClr val="tx1"/>
                </a:solidFill>
                <a:effectLst/>
                <a:latin typeface="+mn-lt"/>
                <a:ea typeface="+mn-ea"/>
                <a:cs typeface="+mn-cs"/>
              </a:rPr>
              <a:t> is a kidney disorder that causes your body to excrete too much protein in your urine. </a:t>
            </a:r>
            <a:r>
              <a:rPr lang="en-US" sz="1200" b="1" i="0" kern="1200" dirty="0">
                <a:solidFill>
                  <a:schemeClr val="tx1"/>
                </a:solidFill>
                <a:effectLst/>
                <a:latin typeface="+mn-lt"/>
                <a:ea typeface="+mn-ea"/>
                <a:cs typeface="+mn-cs"/>
              </a:rPr>
              <a:t>Nephrotic syndrome</a:t>
            </a:r>
            <a:r>
              <a:rPr lang="en-US" sz="1200" b="0" i="0" kern="1200" dirty="0">
                <a:solidFill>
                  <a:schemeClr val="tx1"/>
                </a:solidFill>
                <a:effectLst/>
                <a:latin typeface="+mn-lt"/>
                <a:ea typeface="+mn-ea"/>
                <a:cs typeface="+mn-cs"/>
              </a:rPr>
              <a:t> is usually caused by damage to the clusters of small blood vessels in your kidneys that filter waste and excess water from your blood</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150 mg protein is normal </a:t>
            </a:r>
          </a:p>
          <a:p>
            <a:r>
              <a:rPr lang="en-US" sz="1200" kern="1200" dirty="0">
                <a:solidFill>
                  <a:schemeClr val="tx1"/>
                </a:solidFill>
                <a:effectLst/>
                <a:latin typeface="+mn-lt"/>
                <a:ea typeface="+mn-ea"/>
                <a:cs typeface="+mn-cs"/>
              </a:rPr>
              <a:t>Signs and symptoms of nephrotic syndrome include: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Severe swelling (edema), particularly around your eyes and in your ankles and feet</a:t>
            </a:r>
          </a:p>
          <a:p>
            <a:r>
              <a:rPr lang="en-US" sz="1200" kern="1200" dirty="0">
                <a:solidFill>
                  <a:schemeClr val="tx1"/>
                </a:solidFill>
                <a:effectLst/>
                <a:latin typeface="+mn-lt"/>
                <a:ea typeface="+mn-ea"/>
                <a:cs typeface="+mn-cs"/>
              </a:rPr>
              <a:t>Foamy urine, which may be caused by excess protein in your urine</a:t>
            </a:r>
          </a:p>
          <a:p>
            <a:r>
              <a:rPr lang="en-US" sz="1200" kern="1200" dirty="0">
                <a:solidFill>
                  <a:schemeClr val="tx1"/>
                </a:solidFill>
                <a:effectLst/>
                <a:latin typeface="+mn-lt"/>
                <a:ea typeface="+mn-ea"/>
                <a:cs typeface="+mn-cs"/>
              </a:rPr>
              <a:t>Weight gain due to excess fluid retention</a:t>
            </a:r>
          </a:p>
          <a:p>
            <a:r>
              <a:rPr lang="en-US" sz="1200" kern="1200" dirty="0">
                <a:solidFill>
                  <a:schemeClr val="tx1"/>
                </a:solidFill>
                <a:effectLst/>
                <a:latin typeface="+mn-lt"/>
                <a:ea typeface="+mn-ea"/>
                <a:cs typeface="+mn-cs"/>
              </a:rPr>
              <a:t>Fatigue</a:t>
            </a:r>
          </a:p>
          <a:p>
            <a:r>
              <a:rPr lang="en-US" sz="1200" kern="1200" dirty="0">
                <a:solidFill>
                  <a:schemeClr val="tx1"/>
                </a:solidFill>
                <a:effectLst/>
                <a:latin typeface="+mn-lt"/>
                <a:ea typeface="+mn-ea"/>
                <a:cs typeface="+mn-cs"/>
              </a:rPr>
              <a:t>Loss of appetite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glomeruli filter blood as it passes through the kidneys, separating things the body needs from those it doesn’t. Healthy glomeruli keep blood protein (mainly albumin) from seeping into the urine. Damaged glomeruli allow too much blood protein to leave the body, leading to nephrotic syndrome</a:t>
            </a:r>
          </a:p>
          <a:p>
            <a:endParaRPr lang="en-US" dirty="0"/>
          </a:p>
          <a:p>
            <a:endParaRPr lang="en-US" dirty="0"/>
          </a:p>
          <a:p>
            <a:r>
              <a:rPr lang="en-US" sz="1200" dirty="0"/>
              <a:t>It is specifically defined by the presence of heavy proteinuria (protein excretion greater than</a:t>
            </a:r>
          </a:p>
          <a:p>
            <a:r>
              <a:rPr lang="en-US" sz="1200" dirty="0"/>
              <a:t>3.5 g/24 hours), hypoalbuminemia (less than 3 g/dL), and peripheral edema</a:t>
            </a:r>
          </a:p>
          <a:p>
            <a:endParaRPr lang="en-US" dirty="0"/>
          </a:p>
        </p:txBody>
      </p:sp>
      <p:sp>
        <p:nvSpPr>
          <p:cNvPr id="4" name="Slide Number Placeholder 3"/>
          <p:cNvSpPr>
            <a:spLocks noGrp="1"/>
          </p:cNvSpPr>
          <p:nvPr>
            <p:ph type="sldNum" sz="quarter" idx="5"/>
          </p:nvPr>
        </p:nvSpPr>
        <p:spPr/>
        <p:txBody>
          <a:bodyPr/>
          <a:lstStyle/>
          <a:p>
            <a:fld id="{14B2EBB1-9387-4746-94A0-71D8F68151F3}" type="slidenum">
              <a:rPr lang="en-US" smtClean="0"/>
              <a:t>4</a:t>
            </a:fld>
            <a:endParaRPr lang="en-US"/>
          </a:p>
        </p:txBody>
      </p:sp>
    </p:spTree>
    <p:extLst>
      <p:ext uri="{BB962C8B-B14F-4D97-AF65-F5344CB8AC3E}">
        <p14:creationId xmlns:p14="http://schemas.microsoft.com/office/powerpoint/2010/main" val="148790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approach includes Data Collection, followed by Data Preprocessing. And I have the details of only 50 patients so far so I have used SMOTE to oversample my data set.</a:t>
            </a:r>
          </a:p>
          <a:p>
            <a:r>
              <a:rPr lang="en-US" dirty="0"/>
              <a:t>And then Discriminative ML algorithms are applied</a:t>
            </a:r>
          </a:p>
        </p:txBody>
      </p:sp>
      <p:sp>
        <p:nvSpPr>
          <p:cNvPr id="4" name="Slide Number Placeholder 3"/>
          <p:cNvSpPr>
            <a:spLocks noGrp="1"/>
          </p:cNvSpPr>
          <p:nvPr>
            <p:ph type="sldNum" sz="quarter" idx="5"/>
          </p:nvPr>
        </p:nvSpPr>
        <p:spPr/>
        <p:txBody>
          <a:bodyPr/>
          <a:lstStyle/>
          <a:p>
            <a:fld id="{14B2EBB1-9387-4746-94A0-71D8F68151F3}" type="slidenum">
              <a:rPr lang="en-US" smtClean="0"/>
              <a:t>5</a:t>
            </a:fld>
            <a:endParaRPr lang="en-US"/>
          </a:p>
        </p:txBody>
      </p:sp>
    </p:spTree>
    <p:extLst>
      <p:ext uri="{BB962C8B-B14F-4D97-AF65-F5344CB8AC3E}">
        <p14:creationId xmlns:p14="http://schemas.microsoft.com/office/powerpoint/2010/main" val="268984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received scanned copies of prescriptions and the renal pathological reports as data.</a:t>
            </a:r>
          </a:p>
          <a:p>
            <a:r>
              <a:rPr lang="en-US" dirty="0"/>
              <a:t>I started reading numbers on the prescriptions. And the impression that says NS mild renal failure is the result I needed to predict,</a:t>
            </a:r>
          </a:p>
          <a:p>
            <a:r>
              <a:rPr lang="en-US" dirty="0"/>
              <a:t>As we can clearly see that this is not a structured data.</a:t>
            </a:r>
          </a:p>
        </p:txBody>
      </p:sp>
      <p:sp>
        <p:nvSpPr>
          <p:cNvPr id="4" name="Slide Number Placeholder 3"/>
          <p:cNvSpPr>
            <a:spLocks noGrp="1"/>
          </p:cNvSpPr>
          <p:nvPr>
            <p:ph type="sldNum" sz="quarter" idx="5"/>
          </p:nvPr>
        </p:nvSpPr>
        <p:spPr/>
        <p:txBody>
          <a:bodyPr/>
          <a:lstStyle/>
          <a:p>
            <a:fld id="{14B2EBB1-9387-4746-94A0-71D8F68151F3}" type="slidenum">
              <a:rPr lang="en-US" smtClean="0"/>
              <a:t>6</a:t>
            </a:fld>
            <a:endParaRPr lang="en-US"/>
          </a:p>
        </p:txBody>
      </p:sp>
    </p:spTree>
    <p:extLst>
      <p:ext uri="{BB962C8B-B14F-4D97-AF65-F5344CB8AC3E}">
        <p14:creationId xmlns:p14="http://schemas.microsoft.com/office/powerpoint/2010/main" val="176781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needed data preprocessing to get the features and labels in the tabular format.</a:t>
            </a:r>
          </a:p>
          <a:p>
            <a:r>
              <a:rPr lang="en-US" dirty="0"/>
              <a:t>There was a huge possibility of noise in my data so I took the help of area expert and the computerized lab reports</a:t>
            </a:r>
          </a:p>
        </p:txBody>
      </p:sp>
      <p:sp>
        <p:nvSpPr>
          <p:cNvPr id="4" name="Slide Number Placeholder 3"/>
          <p:cNvSpPr>
            <a:spLocks noGrp="1"/>
          </p:cNvSpPr>
          <p:nvPr>
            <p:ph type="sldNum" sz="quarter" idx="10"/>
          </p:nvPr>
        </p:nvSpPr>
        <p:spPr/>
        <p:txBody>
          <a:bodyPr/>
          <a:lstStyle/>
          <a:p>
            <a:fld id="{CCED5FBE-FCE2-4B07-A4F1-C55A69308435}" type="slidenum">
              <a:rPr lang="en-US" smtClean="0"/>
              <a:t>7</a:t>
            </a:fld>
            <a:endParaRPr lang="en-US"/>
          </a:p>
        </p:txBody>
      </p:sp>
    </p:spTree>
    <p:extLst>
      <p:ext uri="{BB962C8B-B14F-4D97-AF65-F5344CB8AC3E}">
        <p14:creationId xmlns:p14="http://schemas.microsoft.com/office/powerpoint/2010/main" val="2071650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got my first version of data in the excel </a:t>
            </a:r>
          </a:p>
          <a:p>
            <a:r>
              <a:rPr lang="en-US" dirty="0"/>
              <a:t>Not structured yet, thus cannot directly be used in machine learning algorithm</a:t>
            </a:r>
          </a:p>
        </p:txBody>
      </p:sp>
      <p:sp>
        <p:nvSpPr>
          <p:cNvPr id="4" name="Slide Number Placeholder 3"/>
          <p:cNvSpPr>
            <a:spLocks noGrp="1"/>
          </p:cNvSpPr>
          <p:nvPr>
            <p:ph type="sldNum" sz="quarter" idx="5"/>
          </p:nvPr>
        </p:nvSpPr>
        <p:spPr/>
        <p:txBody>
          <a:bodyPr/>
          <a:lstStyle/>
          <a:p>
            <a:fld id="{14B2EBB1-9387-4746-94A0-71D8F68151F3}" type="slidenum">
              <a:rPr lang="en-US" smtClean="0"/>
              <a:t>8</a:t>
            </a:fld>
            <a:endParaRPr lang="en-US"/>
          </a:p>
        </p:txBody>
      </p:sp>
    </p:spTree>
    <p:extLst>
      <p:ext uri="{BB962C8B-B14F-4D97-AF65-F5344CB8AC3E}">
        <p14:creationId xmlns:p14="http://schemas.microsoft.com/office/powerpoint/2010/main" val="3915209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went ahead to find some of the important features that might be useful in predicting the disorder</a:t>
            </a:r>
          </a:p>
          <a:p>
            <a:r>
              <a:rPr lang="en-US" dirty="0"/>
              <a:t>This is my final version of structured data set with 4 different ordered labels</a:t>
            </a:r>
          </a:p>
        </p:txBody>
      </p:sp>
      <p:sp>
        <p:nvSpPr>
          <p:cNvPr id="4" name="Slide Number Placeholder 3"/>
          <p:cNvSpPr>
            <a:spLocks noGrp="1"/>
          </p:cNvSpPr>
          <p:nvPr>
            <p:ph type="sldNum" sz="quarter" idx="5"/>
          </p:nvPr>
        </p:nvSpPr>
        <p:spPr/>
        <p:txBody>
          <a:bodyPr/>
          <a:lstStyle/>
          <a:p>
            <a:fld id="{14B2EBB1-9387-4746-94A0-71D8F68151F3}" type="slidenum">
              <a:rPr lang="en-US" smtClean="0"/>
              <a:t>9</a:t>
            </a:fld>
            <a:endParaRPr lang="en-US"/>
          </a:p>
        </p:txBody>
      </p:sp>
    </p:spTree>
    <p:extLst>
      <p:ext uri="{BB962C8B-B14F-4D97-AF65-F5344CB8AC3E}">
        <p14:creationId xmlns:p14="http://schemas.microsoft.com/office/powerpoint/2010/main" val="366997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2459-4868-4635-B8E7-D9E7F23D8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6E2CF8-E7B5-4C18-9F76-C60642A93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1C092-AEF0-4E4E-8D3E-1D38D514870C}"/>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5CA6B435-52B2-4B7C-AEC0-7C25599D2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8F394-C08F-4BA3-8E9E-4AFC5C6BE37D}"/>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260461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1E7F6-FF7A-4BE2-ACAC-1B3DCF40B6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92CC6-C452-4983-A284-D9115FA93C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2651E-CADA-4025-8DE9-373D68D10E99}"/>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F7045A0C-B125-4AF2-8014-8B4E2C96D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F4443-79BE-4CFC-8B1E-DDB8952DA46C}"/>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157420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846CC-C681-4EB6-8344-1BE3986E38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CFC69F-3C7D-4E1C-9AE6-E6A937324E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F51A6-C4F4-43F3-8A1B-38688C772CA6}"/>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68315732-5BD2-4D0A-A144-67E80053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3010A-5DB3-427E-824F-3BCA8263DCBB}"/>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1449250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9240-AD2B-4383-B342-74F1A063C7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208A5-4BCC-4081-B707-74C3A76E6D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06F3E2-9891-4291-A475-73605381232E}"/>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B5A477C7-193A-49A2-A641-D6BCDED8F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03CFB-0E8D-414A-8A90-0A5D5083F2FD}"/>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207890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DD17-D6F7-4D05-AAFE-53FC119F92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8E0C6-C49F-491E-B2E2-1DA4C8B58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6E19BC-3613-4636-A9B7-40290062EC05}"/>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7D2F5F29-AC8C-49BA-B5F3-DE6555A3E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CA9D-38B1-4E60-96A4-0D7FD8261C9C}"/>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414684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41EC-E751-49A5-91D6-F8547C255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5FAF1-1F8F-4158-BC32-FA47364682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87C613-DE55-4CED-9A57-B74D42E707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8477F-8DC8-4AD5-B0E5-11063B33A1C2}"/>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6" name="Footer Placeholder 5">
            <a:extLst>
              <a:ext uri="{FF2B5EF4-FFF2-40B4-BE49-F238E27FC236}">
                <a16:creationId xmlns:a16="http://schemas.microsoft.com/office/drawing/2014/main" id="{4FD8EB21-B99A-421C-BD13-1CC882555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80AC55-BAD8-43F3-AD02-CF09A1805234}"/>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1685397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56A-6839-4D12-9265-327A88E099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C5D48B-76E6-4E47-A649-2C3EE1B92E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E466E4-F742-45B5-A0CA-1897CDA371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31C8B-D689-4400-9FCB-D3DECF0A3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B51B2F-3D55-49AE-B5F4-4ACD549CED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70A1C3-4AE8-4F47-92AA-D3C1D746B48B}"/>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8" name="Footer Placeholder 7">
            <a:extLst>
              <a:ext uri="{FF2B5EF4-FFF2-40B4-BE49-F238E27FC236}">
                <a16:creationId xmlns:a16="http://schemas.microsoft.com/office/drawing/2014/main" id="{4C46B609-BADA-4BB3-972B-F1A288B655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1311B-DAED-478D-833A-A7155B5E6568}"/>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269238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0431-B1BB-4E82-810F-4DDDA37D57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C73716-A15B-4DA2-99B7-E1656CE5E397}"/>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4" name="Footer Placeholder 3">
            <a:extLst>
              <a:ext uri="{FF2B5EF4-FFF2-40B4-BE49-F238E27FC236}">
                <a16:creationId xmlns:a16="http://schemas.microsoft.com/office/drawing/2014/main" id="{59605F18-D96F-495B-AFA4-D33DDD7F69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B58B8B-0507-4928-A958-DEE1A72AC234}"/>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2311481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DCBD46-5115-4D1F-8C42-93C9536620BC}"/>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3" name="Footer Placeholder 2">
            <a:extLst>
              <a:ext uri="{FF2B5EF4-FFF2-40B4-BE49-F238E27FC236}">
                <a16:creationId xmlns:a16="http://schemas.microsoft.com/office/drawing/2014/main" id="{49EEF095-1566-4F68-A6EB-297B46F0EE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BC875B-7517-4CD8-AB87-C9545C204725}"/>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152634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339-3014-4830-9077-0280239BB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30CAA7-FE69-4FA2-A4C4-CD38E27E5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4E1E01-74C5-45EF-9B9C-1ADE806BC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D276E3-CC87-4962-9830-44BD200DD4C7}"/>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6" name="Footer Placeholder 5">
            <a:extLst>
              <a:ext uri="{FF2B5EF4-FFF2-40B4-BE49-F238E27FC236}">
                <a16:creationId xmlns:a16="http://schemas.microsoft.com/office/drawing/2014/main" id="{FDF65511-D212-4D65-BD56-38F976E46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0B785-D49B-4F67-90BD-B327B7DBF7B2}"/>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778234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00CD-1C47-4F96-8CF6-FBF5F278F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2020E1-60B2-404D-A446-E4544779B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D8E93F-6B52-49DE-99F1-C60B7E00C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426B9B-2CAB-49AC-BA14-E3EF1F6DAEAC}"/>
              </a:ext>
            </a:extLst>
          </p:cNvPr>
          <p:cNvSpPr>
            <a:spLocks noGrp="1"/>
          </p:cNvSpPr>
          <p:nvPr>
            <p:ph type="dt" sz="half" idx="10"/>
          </p:nvPr>
        </p:nvSpPr>
        <p:spPr/>
        <p:txBody>
          <a:bodyPr/>
          <a:lstStyle/>
          <a:p>
            <a:fld id="{FDE3BAA4-3044-41CF-83D2-AA74345B48D7}" type="datetimeFigureOut">
              <a:rPr lang="en-US" smtClean="0"/>
              <a:t>3/3/2019</a:t>
            </a:fld>
            <a:endParaRPr lang="en-US"/>
          </a:p>
        </p:txBody>
      </p:sp>
      <p:sp>
        <p:nvSpPr>
          <p:cNvPr id="6" name="Footer Placeholder 5">
            <a:extLst>
              <a:ext uri="{FF2B5EF4-FFF2-40B4-BE49-F238E27FC236}">
                <a16:creationId xmlns:a16="http://schemas.microsoft.com/office/drawing/2014/main" id="{32462A76-EFA3-4955-BECA-DAEF87912D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BF2D1-CE08-4D9E-BF51-1F48D929471C}"/>
              </a:ext>
            </a:extLst>
          </p:cNvPr>
          <p:cNvSpPr>
            <a:spLocks noGrp="1"/>
          </p:cNvSpPr>
          <p:nvPr>
            <p:ph type="sldNum" sz="quarter" idx="12"/>
          </p:nvPr>
        </p:nvSpPr>
        <p:spPr/>
        <p:txBody>
          <a:bodyPr/>
          <a:lstStyle/>
          <a:p>
            <a:fld id="{9EB08DD2-EAEE-4CC1-B898-C240F72F005B}" type="slidenum">
              <a:rPr lang="en-US" smtClean="0"/>
              <a:t>‹#›</a:t>
            </a:fld>
            <a:endParaRPr lang="en-US"/>
          </a:p>
        </p:txBody>
      </p:sp>
    </p:spTree>
    <p:extLst>
      <p:ext uri="{BB962C8B-B14F-4D97-AF65-F5344CB8AC3E}">
        <p14:creationId xmlns:p14="http://schemas.microsoft.com/office/powerpoint/2010/main" val="309213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A104B4-BA1F-4EC0-9A0A-E81A0ABC8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EFF2F0-60F9-4FA4-8F5F-B85551579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6E9E3-C5B1-4E3F-A99E-E3AF23D08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3BAA4-3044-41CF-83D2-AA74345B48D7}" type="datetimeFigureOut">
              <a:rPr lang="en-US" smtClean="0"/>
              <a:t>3/3/2019</a:t>
            </a:fld>
            <a:endParaRPr lang="en-US"/>
          </a:p>
        </p:txBody>
      </p:sp>
      <p:sp>
        <p:nvSpPr>
          <p:cNvPr id="5" name="Footer Placeholder 4">
            <a:extLst>
              <a:ext uri="{FF2B5EF4-FFF2-40B4-BE49-F238E27FC236}">
                <a16:creationId xmlns:a16="http://schemas.microsoft.com/office/drawing/2014/main" id="{09873A90-2C0B-4925-B2C0-355EEAABC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8F247-01FD-46A5-9CED-FD5BA9E0E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08DD2-EAEE-4CC1-B898-C240F72F005B}" type="slidenum">
              <a:rPr lang="en-US" smtClean="0"/>
              <a:t>‹#›</a:t>
            </a:fld>
            <a:endParaRPr lang="en-US"/>
          </a:p>
        </p:txBody>
      </p:sp>
    </p:spTree>
    <p:extLst>
      <p:ext uri="{BB962C8B-B14F-4D97-AF65-F5344CB8AC3E}">
        <p14:creationId xmlns:p14="http://schemas.microsoft.com/office/powerpoint/2010/main" val="103289317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4570" y="430467"/>
            <a:ext cx="11260898" cy="2998533"/>
          </a:xfrm>
        </p:spPr>
        <p:txBody>
          <a:bodyPr>
            <a:normAutofit/>
          </a:bodyPr>
          <a:lstStyle/>
          <a:p>
            <a:r>
              <a:rPr lang="en-US" b="1" dirty="0"/>
              <a:t>Prediction of Nephrotic Syndrome Using Machine Learning</a:t>
            </a:r>
          </a:p>
        </p:txBody>
      </p:sp>
      <p:sp>
        <p:nvSpPr>
          <p:cNvPr id="5" name="Subtitle 4"/>
          <p:cNvSpPr>
            <a:spLocks noGrp="1"/>
          </p:cNvSpPr>
          <p:nvPr>
            <p:ph type="subTitle" idx="1"/>
          </p:nvPr>
        </p:nvSpPr>
        <p:spPr>
          <a:xfrm>
            <a:off x="1524000" y="4328160"/>
            <a:ext cx="9144000" cy="929640"/>
          </a:xfrm>
        </p:spPr>
        <p:txBody>
          <a:bodyPr>
            <a:normAutofit/>
          </a:bodyPr>
          <a:lstStyle/>
          <a:p>
            <a:r>
              <a:rPr lang="en-US" sz="2800">
                <a:solidFill>
                  <a:schemeClr val="accent5">
                    <a:lumMod val="75000"/>
                  </a:schemeClr>
                </a:solidFill>
              </a:rPr>
              <a:t>Pooja Prasad</a:t>
            </a:r>
            <a:endParaRPr lang="en-US" sz="2800" dirty="0">
              <a:solidFill>
                <a:schemeClr val="accent5">
                  <a:lumMod val="75000"/>
                </a:schemeClr>
              </a:solidFill>
            </a:endParaRPr>
          </a:p>
        </p:txBody>
      </p:sp>
    </p:spTree>
    <p:extLst>
      <p:ext uri="{BB962C8B-B14F-4D97-AF65-F5344CB8AC3E}">
        <p14:creationId xmlns:p14="http://schemas.microsoft.com/office/powerpoint/2010/main" val="249422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64FAE1ED-D50C-49E7-A1FF-37EF42BC575F}"/>
              </a:ext>
            </a:extLst>
          </p:cNvPr>
          <p:cNvGraphicFramePr>
            <a:graphicFrameLocks noGrp="1"/>
          </p:cNvGraphicFramePr>
          <p:nvPr>
            <p:extLst>
              <p:ext uri="{D42A27DB-BD31-4B8C-83A1-F6EECF244321}">
                <p14:modId xmlns:p14="http://schemas.microsoft.com/office/powerpoint/2010/main" val="4014056744"/>
              </p:ext>
            </p:extLst>
          </p:nvPr>
        </p:nvGraphicFramePr>
        <p:xfrm>
          <a:off x="164124" y="1488831"/>
          <a:ext cx="12027876" cy="4589584"/>
        </p:xfrm>
        <a:graphic>
          <a:graphicData uri="http://schemas.openxmlformats.org/drawingml/2006/table">
            <a:tbl>
              <a:tblPr>
                <a:tableStyleId>{5C22544A-7EE6-4342-B048-85BDC9FD1C3A}</a:tableStyleId>
              </a:tblPr>
              <a:tblGrid>
                <a:gridCol w="320744">
                  <a:extLst>
                    <a:ext uri="{9D8B030D-6E8A-4147-A177-3AD203B41FA5}">
                      <a16:colId xmlns:a16="http://schemas.microsoft.com/office/drawing/2014/main" val="2165914926"/>
                    </a:ext>
                  </a:extLst>
                </a:gridCol>
                <a:gridCol w="470563">
                  <a:extLst>
                    <a:ext uri="{9D8B030D-6E8A-4147-A177-3AD203B41FA5}">
                      <a16:colId xmlns:a16="http://schemas.microsoft.com/office/drawing/2014/main" val="1009062258"/>
                    </a:ext>
                  </a:extLst>
                </a:gridCol>
                <a:gridCol w="820615">
                  <a:extLst>
                    <a:ext uri="{9D8B030D-6E8A-4147-A177-3AD203B41FA5}">
                      <a16:colId xmlns:a16="http://schemas.microsoft.com/office/drawing/2014/main" val="1123875063"/>
                    </a:ext>
                  </a:extLst>
                </a:gridCol>
                <a:gridCol w="586154">
                  <a:extLst>
                    <a:ext uri="{9D8B030D-6E8A-4147-A177-3AD203B41FA5}">
                      <a16:colId xmlns:a16="http://schemas.microsoft.com/office/drawing/2014/main" val="1625152364"/>
                    </a:ext>
                  </a:extLst>
                </a:gridCol>
                <a:gridCol w="855785">
                  <a:extLst>
                    <a:ext uri="{9D8B030D-6E8A-4147-A177-3AD203B41FA5}">
                      <a16:colId xmlns:a16="http://schemas.microsoft.com/office/drawing/2014/main" val="1224277840"/>
                    </a:ext>
                  </a:extLst>
                </a:gridCol>
                <a:gridCol w="515815">
                  <a:extLst>
                    <a:ext uri="{9D8B030D-6E8A-4147-A177-3AD203B41FA5}">
                      <a16:colId xmlns:a16="http://schemas.microsoft.com/office/drawing/2014/main" val="3014336872"/>
                    </a:ext>
                  </a:extLst>
                </a:gridCol>
                <a:gridCol w="896815">
                  <a:extLst>
                    <a:ext uri="{9D8B030D-6E8A-4147-A177-3AD203B41FA5}">
                      <a16:colId xmlns:a16="http://schemas.microsoft.com/office/drawing/2014/main" val="4287902583"/>
                    </a:ext>
                  </a:extLst>
                </a:gridCol>
                <a:gridCol w="521677">
                  <a:extLst>
                    <a:ext uri="{9D8B030D-6E8A-4147-A177-3AD203B41FA5}">
                      <a16:colId xmlns:a16="http://schemas.microsoft.com/office/drawing/2014/main" val="1166590371"/>
                    </a:ext>
                  </a:extLst>
                </a:gridCol>
                <a:gridCol w="662354">
                  <a:extLst>
                    <a:ext uri="{9D8B030D-6E8A-4147-A177-3AD203B41FA5}">
                      <a16:colId xmlns:a16="http://schemas.microsoft.com/office/drawing/2014/main" val="1781583312"/>
                    </a:ext>
                  </a:extLst>
                </a:gridCol>
                <a:gridCol w="550985">
                  <a:extLst>
                    <a:ext uri="{9D8B030D-6E8A-4147-A177-3AD203B41FA5}">
                      <a16:colId xmlns:a16="http://schemas.microsoft.com/office/drawing/2014/main" val="194370677"/>
                    </a:ext>
                  </a:extLst>
                </a:gridCol>
                <a:gridCol w="504092">
                  <a:extLst>
                    <a:ext uri="{9D8B030D-6E8A-4147-A177-3AD203B41FA5}">
                      <a16:colId xmlns:a16="http://schemas.microsoft.com/office/drawing/2014/main" val="3697383099"/>
                    </a:ext>
                  </a:extLst>
                </a:gridCol>
                <a:gridCol w="369277">
                  <a:extLst>
                    <a:ext uri="{9D8B030D-6E8A-4147-A177-3AD203B41FA5}">
                      <a16:colId xmlns:a16="http://schemas.microsoft.com/office/drawing/2014/main" val="2827277258"/>
                    </a:ext>
                  </a:extLst>
                </a:gridCol>
                <a:gridCol w="339969">
                  <a:extLst>
                    <a:ext uri="{9D8B030D-6E8A-4147-A177-3AD203B41FA5}">
                      <a16:colId xmlns:a16="http://schemas.microsoft.com/office/drawing/2014/main" val="2998183130"/>
                    </a:ext>
                  </a:extLst>
                </a:gridCol>
                <a:gridCol w="427893">
                  <a:extLst>
                    <a:ext uri="{9D8B030D-6E8A-4147-A177-3AD203B41FA5}">
                      <a16:colId xmlns:a16="http://schemas.microsoft.com/office/drawing/2014/main" val="2177854246"/>
                    </a:ext>
                  </a:extLst>
                </a:gridCol>
                <a:gridCol w="480646">
                  <a:extLst>
                    <a:ext uri="{9D8B030D-6E8A-4147-A177-3AD203B41FA5}">
                      <a16:colId xmlns:a16="http://schemas.microsoft.com/office/drawing/2014/main" val="3952071947"/>
                    </a:ext>
                  </a:extLst>
                </a:gridCol>
                <a:gridCol w="492369">
                  <a:extLst>
                    <a:ext uri="{9D8B030D-6E8A-4147-A177-3AD203B41FA5}">
                      <a16:colId xmlns:a16="http://schemas.microsoft.com/office/drawing/2014/main" val="744976110"/>
                    </a:ext>
                  </a:extLst>
                </a:gridCol>
                <a:gridCol w="738554">
                  <a:extLst>
                    <a:ext uri="{9D8B030D-6E8A-4147-A177-3AD203B41FA5}">
                      <a16:colId xmlns:a16="http://schemas.microsoft.com/office/drawing/2014/main" val="3307177965"/>
                    </a:ext>
                  </a:extLst>
                </a:gridCol>
                <a:gridCol w="586154">
                  <a:extLst>
                    <a:ext uri="{9D8B030D-6E8A-4147-A177-3AD203B41FA5}">
                      <a16:colId xmlns:a16="http://schemas.microsoft.com/office/drawing/2014/main" val="3048272008"/>
                    </a:ext>
                  </a:extLst>
                </a:gridCol>
                <a:gridCol w="715469">
                  <a:extLst>
                    <a:ext uri="{9D8B030D-6E8A-4147-A177-3AD203B41FA5}">
                      <a16:colId xmlns:a16="http://schemas.microsoft.com/office/drawing/2014/main" val="4291549782"/>
                    </a:ext>
                  </a:extLst>
                </a:gridCol>
                <a:gridCol w="1171946">
                  <a:extLst>
                    <a:ext uri="{9D8B030D-6E8A-4147-A177-3AD203B41FA5}">
                      <a16:colId xmlns:a16="http://schemas.microsoft.com/office/drawing/2014/main" val="971086198"/>
                    </a:ext>
                  </a:extLst>
                </a:gridCol>
              </a:tblGrid>
              <a:tr h="1016207">
                <a:tc>
                  <a:txBody>
                    <a:bodyPr/>
                    <a:lstStyle/>
                    <a:p>
                      <a:pPr algn="l" fontAlgn="ctr"/>
                      <a:r>
                        <a:rPr lang="en-US" sz="900" u="none" strike="noStrike">
                          <a:effectLst/>
                        </a:rPr>
                        <a:t>Age</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Gender</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ctr" fontAlgn="ctr"/>
                      <a:r>
                        <a:rPr lang="en-US" sz="1000" b="1" u="none" strike="noStrike" dirty="0" err="1">
                          <a:effectLst/>
                        </a:rPr>
                        <a:t>ProteinuriaOnDipstick</a:t>
                      </a:r>
                      <a:endParaRPr lang="en-US" sz="1000" b="1"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err="1">
                          <a:effectLst/>
                        </a:rPr>
                        <a:t>SerumAlbumin</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SerumCholestrol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err="1">
                          <a:effectLst/>
                        </a:rPr>
                        <a:t>SerumCr</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24HrsUrineProtein</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UrineRBC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UrinePusCells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UrineCast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HBSAg</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HIV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HCV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ANA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a:effectLst/>
                        </a:rPr>
                        <a:t>Diabetic</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EdemInMonths</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BPSystolic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BPDiastolic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NephroticSyndromeClassification</a:t>
                      </a:r>
                      <a:endParaRPr lang="en-US" sz="900" b="0" i="0" u="none" strike="noStrike">
                        <a:solidFill>
                          <a:srgbClr val="000000"/>
                        </a:solidFill>
                        <a:effectLst/>
                        <a:latin typeface="Calibri" panose="020F0502020204030204" pitchFamily="34" charset="0"/>
                      </a:endParaRPr>
                    </a:p>
                  </a:txBody>
                  <a:tcPr marL="3236" marR="3236" marT="3236" marB="0" anchor="ctr"/>
                </a:tc>
                <a:extLst>
                  <a:ext uri="{0D108BD9-81ED-4DB2-BD59-A6C34878D82A}">
                    <a16:rowId xmlns:a16="http://schemas.microsoft.com/office/drawing/2014/main" val="2685265378"/>
                  </a:ext>
                </a:extLst>
              </a:tr>
              <a:tr h="361562">
                <a:tc>
                  <a:txBody>
                    <a:bodyPr/>
                    <a:lstStyle/>
                    <a:p>
                      <a:pPr algn="r" fontAlgn="b"/>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3.1</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222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Mild</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125203715"/>
                  </a:ext>
                </a:extLst>
              </a:tr>
              <a:tr h="361562">
                <a:tc>
                  <a:txBody>
                    <a:bodyPr/>
                    <a:lstStyle/>
                    <a:p>
                      <a:pPr algn="r" fontAlgn="b"/>
                      <a:r>
                        <a:rPr lang="en-US" sz="900" u="none" strike="noStrike">
                          <a:effectLst/>
                        </a:rPr>
                        <a:t>26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389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30794569"/>
                  </a:ext>
                </a:extLst>
              </a:tr>
              <a:tr h="361562">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360</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110820579"/>
                  </a:ext>
                </a:extLst>
              </a:tr>
              <a:tr h="361562">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3+</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347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110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29718131"/>
                  </a:ext>
                </a:extLst>
              </a:tr>
              <a:tr h="326850">
                <a:tc>
                  <a:txBody>
                    <a:bodyPr/>
                    <a:lstStyle/>
                    <a:p>
                      <a:pPr algn="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243256643"/>
                  </a:ext>
                </a:extLst>
              </a:tr>
              <a:tr h="354031">
                <a:tc>
                  <a:txBody>
                    <a:bodyPr/>
                    <a:lstStyle/>
                    <a:p>
                      <a:pPr algn="r" fontAlgn="b"/>
                      <a:r>
                        <a:rPr lang="en-US" sz="900" u="none" strike="noStrike">
                          <a:effectLst/>
                        </a:rPr>
                        <a:t>55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a:effectLst/>
                        </a:rPr>
                        <a:t>4+</a:t>
                      </a:r>
                      <a:endParaRPr lang="en-US" sz="10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2.9</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369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165973339"/>
                  </a:ext>
                </a:extLst>
              </a:tr>
              <a:tr h="361562">
                <a:tc>
                  <a:txBody>
                    <a:bodyPr/>
                    <a:lstStyle/>
                    <a:p>
                      <a:pPr algn="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a:effectLst/>
                        </a:rPr>
                        <a:t>4+</a:t>
                      </a:r>
                      <a:endParaRPr lang="en-US" sz="10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2.6</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224909948"/>
                  </a:ext>
                </a:extLst>
              </a:tr>
              <a:tr h="361562">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2+</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0.68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794113801"/>
                  </a:ext>
                </a:extLst>
              </a:tr>
              <a:tr h="361562">
                <a:tc>
                  <a:txBody>
                    <a:bodyPr/>
                    <a:lstStyle/>
                    <a:p>
                      <a:pPr algn="r" fontAlgn="b"/>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210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003279618"/>
                  </a:ext>
                </a:extLst>
              </a:tr>
              <a:tr h="361562">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000" b="1" u="none" strike="noStrike" dirty="0">
                          <a:effectLst/>
                        </a:rPr>
                        <a:t>4+</a:t>
                      </a:r>
                      <a:endParaRPr lang="en-US" sz="10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312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172552904"/>
                  </a:ext>
                </a:extLst>
              </a:tr>
            </a:tbl>
          </a:graphicData>
        </a:graphic>
      </p:graphicFrame>
      <p:sp>
        <p:nvSpPr>
          <p:cNvPr id="25" name="Rectangle 24">
            <a:extLst>
              <a:ext uri="{FF2B5EF4-FFF2-40B4-BE49-F238E27FC236}">
                <a16:creationId xmlns:a16="http://schemas.microsoft.com/office/drawing/2014/main" id="{2048BD8F-156F-4ADA-8FB9-90CEC51AD0A3}"/>
              </a:ext>
            </a:extLst>
          </p:cNvPr>
          <p:cNvSpPr/>
          <p:nvPr/>
        </p:nvSpPr>
        <p:spPr>
          <a:xfrm>
            <a:off x="2800547" y="235973"/>
            <a:ext cx="4750403" cy="707886"/>
          </a:xfrm>
          <a:prstGeom prst="rect">
            <a:avLst/>
          </a:prstGeom>
        </p:spPr>
        <p:txBody>
          <a:bodyPr wrap="none">
            <a:spAutoFit/>
          </a:bodyPr>
          <a:lstStyle/>
          <a:p>
            <a:pPr algn="ctr"/>
            <a:r>
              <a:rPr lang="en-US" sz="4000" dirty="0" err="1">
                <a:solidFill>
                  <a:srgbClr val="5B9BD5">
                    <a:lumMod val="75000"/>
                  </a:srgbClr>
                </a:solidFill>
                <a:latin typeface="Calibri" panose="020F0502020204030204"/>
                <a:ea typeface="+mj-ea"/>
                <a:cs typeface="+mj-cs"/>
              </a:rPr>
              <a:t>ProteinuriaOnDipstick</a:t>
            </a:r>
            <a:endParaRPr lang="en-US" sz="4000" dirty="0">
              <a:solidFill>
                <a:srgbClr val="5B9BD5">
                  <a:lumMod val="75000"/>
                </a:srgbClr>
              </a:solidFill>
              <a:latin typeface="Calibri" panose="020F0502020204030204"/>
              <a:ea typeface="+mj-ea"/>
              <a:cs typeface="+mj-cs"/>
            </a:endParaRPr>
          </a:p>
        </p:txBody>
      </p:sp>
      <p:pic>
        <p:nvPicPr>
          <p:cNvPr id="6" name="Picture 5">
            <a:extLst>
              <a:ext uri="{FF2B5EF4-FFF2-40B4-BE49-F238E27FC236}">
                <a16:creationId xmlns:a16="http://schemas.microsoft.com/office/drawing/2014/main" id="{CD5B5EC4-E8A3-482E-A81B-7217834E65B9}"/>
              </a:ext>
            </a:extLst>
          </p:cNvPr>
          <p:cNvPicPr>
            <a:picLocks noChangeAspect="1"/>
          </p:cNvPicPr>
          <p:nvPr/>
        </p:nvPicPr>
        <p:blipFill>
          <a:blip r:embed="rId3"/>
          <a:stretch>
            <a:fillRect/>
          </a:stretch>
        </p:blipFill>
        <p:spPr>
          <a:xfrm>
            <a:off x="2117773" y="1488831"/>
            <a:ext cx="3978227" cy="5082429"/>
          </a:xfrm>
          <a:prstGeom prst="rect">
            <a:avLst/>
          </a:prstGeom>
        </p:spPr>
      </p:pic>
      <p:pic>
        <p:nvPicPr>
          <p:cNvPr id="7" name="Picture 6">
            <a:extLst>
              <a:ext uri="{FF2B5EF4-FFF2-40B4-BE49-F238E27FC236}">
                <a16:creationId xmlns:a16="http://schemas.microsoft.com/office/drawing/2014/main" id="{6615C7A7-340F-4330-AC19-934CCB3B7856}"/>
              </a:ext>
            </a:extLst>
          </p:cNvPr>
          <p:cNvPicPr>
            <a:picLocks noChangeAspect="1"/>
          </p:cNvPicPr>
          <p:nvPr/>
        </p:nvPicPr>
        <p:blipFill>
          <a:blip r:embed="rId4"/>
          <a:stretch>
            <a:fillRect/>
          </a:stretch>
        </p:blipFill>
        <p:spPr>
          <a:xfrm>
            <a:off x="6096000" y="1441160"/>
            <a:ext cx="5972906" cy="5177770"/>
          </a:xfrm>
          <a:prstGeom prst="rect">
            <a:avLst/>
          </a:prstGeom>
        </p:spPr>
      </p:pic>
    </p:spTree>
    <p:extLst>
      <p:ext uri="{BB962C8B-B14F-4D97-AF65-F5344CB8AC3E}">
        <p14:creationId xmlns:p14="http://schemas.microsoft.com/office/powerpoint/2010/main" val="15509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64FAE1ED-D50C-49E7-A1FF-37EF42BC575F}"/>
              </a:ext>
            </a:extLst>
          </p:cNvPr>
          <p:cNvGraphicFramePr>
            <a:graphicFrameLocks noGrp="1"/>
          </p:cNvGraphicFramePr>
          <p:nvPr>
            <p:extLst>
              <p:ext uri="{D42A27DB-BD31-4B8C-83A1-F6EECF244321}">
                <p14:modId xmlns:p14="http://schemas.microsoft.com/office/powerpoint/2010/main" val="1734847386"/>
              </p:ext>
            </p:extLst>
          </p:nvPr>
        </p:nvGraphicFramePr>
        <p:xfrm>
          <a:off x="300893" y="1518138"/>
          <a:ext cx="10828826" cy="4595446"/>
        </p:xfrm>
        <a:graphic>
          <a:graphicData uri="http://schemas.openxmlformats.org/drawingml/2006/table">
            <a:tbl>
              <a:tblPr>
                <a:tableStyleId>{5C22544A-7EE6-4342-B048-85BDC9FD1C3A}</a:tableStyleId>
              </a:tblPr>
              <a:tblGrid>
                <a:gridCol w="31872">
                  <a:extLst>
                    <a:ext uri="{9D8B030D-6E8A-4147-A177-3AD203B41FA5}">
                      <a16:colId xmlns:a16="http://schemas.microsoft.com/office/drawing/2014/main" val="2165914926"/>
                    </a:ext>
                  </a:extLst>
                </a:gridCol>
                <a:gridCol w="885092">
                  <a:extLst>
                    <a:ext uri="{9D8B030D-6E8A-4147-A177-3AD203B41FA5}">
                      <a16:colId xmlns:a16="http://schemas.microsoft.com/office/drawing/2014/main" val="1625152364"/>
                    </a:ext>
                  </a:extLst>
                </a:gridCol>
                <a:gridCol w="990600">
                  <a:extLst>
                    <a:ext uri="{9D8B030D-6E8A-4147-A177-3AD203B41FA5}">
                      <a16:colId xmlns:a16="http://schemas.microsoft.com/office/drawing/2014/main" val="1224277840"/>
                    </a:ext>
                  </a:extLst>
                </a:gridCol>
                <a:gridCol w="681281">
                  <a:extLst>
                    <a:ext uri="{9D8B030D-6E8A-4147-A177-3AD203B41FA5}">
                      <a16:colId xmlns:a16="http://schemas.microsoft.com/office/drawing/2014/main" val="3014336872"/>
                    </a:ext>
                  </a:extLst>
                </a:gridCol>
                <a:gridCol w="678596">
                  <a:extLst>
                    <a:ext uri="{9D8B030D-6E8A-4147-A177-3AD203B41FA5}">
                      <a16:colId xmlns:a16="http://schemas.microsoft.com/office/drawing/2014/main" val="4287902583"/>
                    </a:ext>
                  </a:extLst>
                </a:gridCol>
                <a:gridCol w="521677">
                  <a:extLst>
                    <a:ext uri="{9D8B030D-6E8A-4147-A177-3AD203B41FA5}">
                      <a16:colId xmlns:a16="http://schemas.microsoft.com/office/drawing/2014/main" val="1166590371"/>
                    </a:ext>
                  </a:extLst>
                </a:gridCol>
                <a:gridCol w="662354">
                  <a:extLst>
                    <a:ext uri="{9D8B030D-6E8A-4147-A177-3AD203B41FA5}">
                      <a16:colId xmlns:a16="http://schemas.microsoft.com/office/drawing/2014/main" val="1781583312"/>
                    </a:ext>
                  </a:extLst>
                </a:gridCol>
                <a:gridCol w="550985">
                  <a:extLst>
                    <a:ext uri="{9D8B030D-6E8A-4147-A177-3AD203B41FA5}">
                      <a16:colId xmlns:a16="http://schemas.microsoft.com/office/drawing/2014/main" val="194370677"/>
                    </a:ext>
                  </a:extLst>
                </a:gridCol>
                <a:gridCol w="504092">
                  <a:extLst>
                    <a:ext uri="{9D8B030D-6E8A-4147-A177-3AD203B41FA5}">
                      <a16:colId xmlns:a16="http://schemas.microsoft.com/office/drawing/2014/main" val="3697383099"/>
                    </a:ext>
                  </a:extLst>
                </a:gridCol>
                <a:gridCol w="369277">
                  <a:extLst>
                    <a:ext uri="{9D8B030D-6E8A-4147-A177-3AD203B41FA5}">
                      <a16:colId xmlns:a16="http://schemas.microsoft.com/office/drawing/2014/main" val="2827277258"/>
                    </a:ext>
                  </a:extLst>
                </a:gridCol>
                <a:gridCol w="339969">
                  <a:extLst>
                    <a:ext uri="{9D8B030D-6E8A-4147-A177-3AD203B41FA5}">
                      <a16:colId xmlns:a16="http://schemas.microsoft.com/office/drawing/2014/main" val="2998183130"/>
                    </a:ext>
                  </a:extLst>
                </a:gridCol>
                <a:gridCol w="427893">
                  <a:extLst>
                    <a:ext uri="{9D8B030D-6E8A-4147-A177-3AD203B41FA5}">
                      <a16:colId xmlns:a16="http://schemas.microsoft.com/office/drawing/2014/main" val="2177854246"/>
                    </a:ext>
                  </a:extLst>
                </a:gridCol>
                <a:gridCol w="480646">
                  <a:extLst>
                    <a:ext uri="{9D8B030D-6E8A-4147-A177-3AD203B41FA5}">
                      <a16:colId xmlns:a16="http://schemas.microsoft.com/office/drawing/2014/main" val="3952071947"/>
                    </a:ext>
                  </a:extLst>
                </a:gridCol>
                <a:gridCol w="492369">
                  <a:extLst>
                    <a:ext uri="{9D8B030D-6E8A-4147-A177-3AD203B41FA5}">
                      <a16:colId xmlns:a16="http://schemas.microsoft.com/office/drawing/2014/main" val="744976110"/>
                    </a:ext>
                  </a:extLst>
                </a:gridCol>
                <a:gridCol w="738554">
                  <a:extLst>
                    <a:ext uri="{9D8B030D-6E8A-4147-A177-3AD203B41FA5}">
                      <a16:colId xmlns:a16="http://schemas.microsoft.com/office/drawing/2014/main" val="3307177965"/>
                    </a:ext>
                  </a:extLst>
                </a:gridCol>
                <a:gridCol w="586154">
                  <a:extLst>
                    <a:ext uri="{9D8B030D-6E8A-4147-A177-3AD203B41FA5}">
                      <a16:colId xmlns:a16="http://schemas.microsoft.com/office/drawing/2014/main" val="3048272008"/>
                    </a:ext>
                  </a:extLst>
                </a:gridCol>
                <a:gridCol w="715469">
                  <a:extLst>
                    <a:ext uri="{9D8B030D-6E8A-4147-A177-3AD203B41FA5}">
                      <a16:colId xmlns:a16="http://schemas.microsoft.com/office/drawing/2014/main" val="4291549782"/>
                    </a:ext>
                  </a:extLst>
                </a:gridCol>
                <a:gridCol w="1171946">
                  <a:extLst>
                    <a:ext uri="{9D8B030D-6E8A-4147-A177-3AD203B41FA5}">
                      <a16:colId xmlns:a16="http://schemas.microsoft.com/office/drawing/2014/main" val="971086198"/>
                    </a:ext>
                  </a:extLst>
                </a:gridCol>
              </a:tblGrid>
              <a:tr h="1016207">
                <a:tc>
                  <a:txBody>
                    <a:bodyPr/>
                    <a:lstStyle/>
                    <a:p>
                      <a:pPr algn="l" fontAlgn="ct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ctr" fontAlgn="ctr"/>
                      <a:r>
                        <a:rPr lang="en-US" sz="1100" u="none" strike="noStrike" dirty="0" err="1">
                          <a:effectLst/>
                        </a:rPr>
                        <a:t>SerumAlbumin</a:t>
                      </a:r>
                      <a:endParaRPr lang="en-US" sz="11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ctr" fontAlgn="ctr"/>
                      <a:r>
                        <a:rPr lang="en-US" sz="1100" u="none" strike="noStrike" dirty="0" err="1">
                          <a:effectLst/>
                        </a:rPr>
                        <a:t>SerumCholestrol</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ctr" fontAlgn="ctr"/>
                      <a:r>
                        <a:rPr lang="en-US" sz="1100" u="none" strike="noStrike" dirty="0" err="1">
                          <a:effectLst/>
                        </a:rPr>
                        <a:t>SerumCr</a:t>
                      </a:r>
                      <a:endParaRPr lang="en-US" sz="11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24HrsUrineProtein</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UrineRBC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UrinePusCells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UrineCast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HBSAg</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HIV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HCV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ANA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a:effectLst/>
                        </a:rPr>
                        <a:t>Diabetic</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EdemInMonths</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BPSystolic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BPDiastolic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NephroticSyndromeClassification</a:t>
                      </a:r>
                      <a:endParaRPr lang="en-US" sz="900" b="0" i="0" u="none" strike="noStrike">
                        <a:solidFill>
                          <a:srgbClr val="000000"/>
                        </a:solidFill>
                        <a:effectLst/>
                        <a:latin typeface="Calibri" panose="020F0502020204030204" pitchFamily="34" charset="0"/>
                      </a:endParaRPr>
                    </a:p>
                  </a:txBody>
                  <a:tcPr marL="3236" marR="3236" marT="3236" marB="0" anchor="ctr"/>
                </a:tc>
                <a:extLst>
                  <a:ext uri="{0D108BD9-81ED-4DB2-BD59-A6C34878D82A}">
                    <a16:rowId xmlns:a16="http://schemas.microsoft.com/office/drawing/2014/main" val="2685265378"/>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3.1</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222</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Mild</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125203715"/>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389</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3079456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360</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11082057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347</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110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29718131"/>
                  </a:ext>
                </a:extLst>
              </a:tr>
              <a:tr h="326850">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359</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0.8</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243256643"/>
                  </a:ext>
                </a:extLst>
              </a:tr>
              <a:tr h="354031">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2.9</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369</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16597333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2.6</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280</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0.7</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224909948"/>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0.7</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0.68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794113801"/>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003279618"/>
                  </a:ext>
                </a:extLst>
              </a:tr>
              <a:tr h="367424">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a:effectLst/>
                        </a:rPr>
                        <a:t>312</a:t>
                      </a:r>
                      <a:endParaRPr lang="en-US" sz="1100" b="0" i="0" u="none" strike="noStrike">
                        <a:solidFill>
                          <a:srgbClr val="000000"/>
                        </a:solidFill>
                        <a:effectLst/>
                        <a:latin typeface="Calibri" panose="020F0502020204030204" pitchFamily="34" charset="0"/>
                      </a:endParaRPr>
                    </a:p>
                  </a:txBody>
                  <a:tcPr marL="3236" marR="3236" marT="3236" marB="0" anchor="b"/>
                </a:tc>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172552904"/>
                  </a:ext>
                </a:extLst>
              </a:tr>
            </a:tbl>
          </a:graphicData>
        </a:graphic>
      </p:graphicFrame>
      <p:sp>
        <p:nvSpPr>
          <p:cNvPr id="25" name="Rectangle 24">
            <a:extLst>
              <a:ext uri="{FF2B5EF4-FFF2-40B4-BE49-F238E27FC236}">
                <a16:creationId xmlns:a16="http://schemas.microsoft.com/office/drawing/2014/main" id="{2048BD8F-156F-4ADA-8FB9-90CEC51AD0A3}"/>
              </a:ext>
            </a:extLst>
          </p:cNvPr>
          <p:cNvSpPr/>
          <p:nvPr/>
        </p:nvSpPr>
        <p:spPr>
          <a:xfrm>
            <a:off x="2197725" y="235973"/>
            <a:ext cx="5956054" cy="707886"/>
          </a:xfrm>
          <a:prstGeom prst="rect">
            <a:avLst/>
          </a:prstGeom>
        </p:spPr>
        <p:txBody>
          <a:bodyPr wrap="none">
            <a:spAutoFit/>
          </a:bodyPr>
          <a:lstStyle/>
          <a:p>
            <a:pPr algn="ctr"/>
            <a:r>
              <a:rPr lang="en-US" sz="4000" dirty="0">
                <a:solidFill>
                  <a:srgbClr val="5B9BD5">
                    <a:lumMod val="75000"/>
                  </a:srgbClr>
                </a:solidFill>
                <a:latin typeface="Calibri" panose="020F0502020204030204"/>
                <a:ea typeface="+mj-ea"/>
                <a:cs typeface="+mj-cs"/>
              </a:rPr>
              <a:t>Features from Blood Report</a:t>
            </a:r>
          </a:p>
        </p:txBody>
      </p:sp>
      <p:pic>
        <p:nvPicPr>
          <p:cNvPr id="3" name="Picture 2">
            <a:extLst>
              <a:ext uri="{FF2B5EF4-FFF2-40B4-BE49-F238E27FC236}">
                <a16:creationId xmlns:a16="http://schemas.microsoft.com/office/drawing/2014/main" id="{65E3F687-445C-49BE-B92A-09A7491B6EC7}"/>
              </a:ext>
            </a:extLst>
          </p:cNvPr>
          <p:cNvPicPr>
            <a:picLocks noChangeAspect="1"/>
          </p:cNvPicPr>
          <p:nvPr/>
        </p:nvPicPr>
        <p:blipFill>
          <a:blip r:embed="rId3"/>
          <a:stretch>
            <a:fillRect/>
          </a:stretch>
        </p:blipFill>
        <p:spPr>
          <a:xfrm>
            <a:off x="2902830" y="1893276"/>
            <a:ext cx="8181339" cy="3845170"/>
          </a:xfrm>
          <a:prstGeom prst="rect">
            <a:avLst/>
          </a:prstGeom>
        </p:spPr>
      </p:pic>
    </p:spTree>
    <p:extLst>
      <p:ext uri="{BB962C8B-B14F-4D97-AF65-F5344CB8AC3E}">
        <p14:creationId xmlns:p14="http://schemas.microsoft.com/office/powerpoint/2010/main" val="62991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64FAE1ED-D50C-49E7-A1FF-37EF42BC575F}"/>
              </a:ext>
            </a:extLst>
          </p:cNvPr>
          <p:cNvGraphicFramePr>
            <a:graphicFrameLocks noGrp="1"/>
          </p:cNvGraphicFramePr>
          <p:nvPr>
            <p:extLst>
              <p:ext uri="{D42A27DB-BD31-4B8C-83A1-F6EECF244321}">
                <p14:modId xmlns:p14="http://schemas.microsoft.com/office/powerpoint/2010/main" val="4189106215"/>
              </p:ext>
            </p:extLst>
          </p:nvPr>
        </p:nvGraphicFramePr>
        <p:xfrm>
          <a:off x="300893" y="1518138"/>
          <a:ext cx="3220172" cy="4595446"/>
        </p:xfrm>
        <a:graphic>
          <a:graphicData uri="http://schemas.openxmlformats.org/drawingml/2006/table">
            <a:tbl>
              <a:tblPr>
                <a:tableStyleId>{5C22544A-7EE6-4342-B048-85BDC9FD1C3A}</a:tableStyleId>
              </a:tblPr>
              <a:tblGrid>
                <a:gridCol w="36580">
                  <a:extLst>
                    <a:ext uri="{9D8B030D-6E8A-4147-A177-3AD203B41FA5}">
                      <a16:colId xmlns:a16="http://schemas.microsoft.com/office/drawing/2014/main" val="2165914926"/>
                    </a:ext>
                  </a:extLst>
                </a:gridCol>
                <a:gridCol w="778835">
                  <a:extLst>
                    <a:ext uri="{9D8B030D-6E8A-4147-A177-3AD203B41FA5}">
                      <a16:colId xmlns:a16="http://schemas.microsoft.com/office/drawing/2014/main" val="4287902583"/>
                    </a:ext>
                  </a:extLst>
                </a:gridCol>
                <a:gridCol w="706630">
                  <a:extLst>
                    <a:ext uri="{9D8B030D-6E8A-4147-A177-3AD203B41FA5}">
                      <a16:colId xmlns:a16="http://schemas.microsoft.com/office/drawing/2014/main" val="1166590371"/>
                    </a:ext>
                  </a:extLst>
                </a:gridCol>
                <a:gridCol w="958115">
                  <a:extLst>
                    <a:ext uri="{9D8B030D-6E8A-4147-A177-3AD203B41FA5}">
                      <a16:colId xmlns:a16="http://schemas.microsoft.com/office/drawing/2014/main" val="1781583312"/>
                    </a:ext>
                  </a:extLst>
                </a:gridCol>
                <a:gridCol w="740012">
                  <a:extLst>
                    <a:ext uri="{9D8B030D-6E8A-4147-A177-3AD203B41FA5}">
                      <a16:colId xmlns:a16="http://schemas.microsoft.com/office/drawing/2014/main" val="194370677"/>
                    </a:ext>
                  </a:extLst>
                </a:gridCol>
              </a:tblGrid>
              <a:tr h="1016207">
                <a:tc>
                  <a:txBody>
                    <a:bodyPr/>
                    <a:lstStyle/>
                    <a:p>
                      <a:pPr algn="l" fontAlgn="ct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1200" b="1" u="none" strike="noStrike" dirty="0">
                          <a:effectLst/>
                        </a:rPr>
                        <a:t>24HrsUrineProtein</a:t>
                      </a:r>
                      <a:endParaRPr lang="en-US" sz="1200" b="1"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1200" b="1" u="none" strike="noStrike">
                          <a:effectLst/>
                        </a:rPr>
                        <a:t>UrineRBC</a:t>
                      </a:r>
                      <a:endParaRPr lang="en-US" sz="1200" b="1"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1200" b="1" u="none" strike="noStrike" dirty="0" err="1">
                          <a:effectLst/>
                        </a:rPr>
                        <a:t>UrinePusCells</a:t>
                      </a:r>
                      <a:r>
                        <a:rPr lang="en-US" sz="1200" b="1" u="none" strike="noStrike" dirty="0">
                          <a:effectLst/>
                        </a:rPr>
                        <a:t> </a:t>
                      </a:r>
                      <a:endParaRPr lang="en-US" sz="1200" b="1"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1200" b="1" u="none" strike="noStrike" dirty="0" err="1">
                          <a:effectLst/>
                        </a:rPr>
                        <a:t>UrineCast</a:t>
                      </a:r>
                      <a:r>
                        <a:rPr lang="en-US" sz="1200" b="1" u="none" strike="noStrike" dirty="0">
                          <a:effectLst/>
                        </a:rPr>
                        <a:t> </a:t>
                      </a:r>
                      <a:endParaRPr lang="en-US" sz="1200" b="1" i="0" u="none" strike="noStrike" dirty="0">
                        <a:solidFill>
                          <a:srgbClr val="000000"/>
                        </a:solidFill>
                        <a:effectLst/>
                        <a:latin typeface="Calibri" panose="020F0502020204030204" pitchFamily="34" charset="0"/>
                      </a:endParaRPr>
                    </a:p>
                  </a:txBody>
                  <a:tcPr marL="3236" marR="3236" marT="3236" marB="0" anchor="ctr"/>
                </a:tc>
                <a:extLst>
                  <a:ext uri="{0D108BD9-81ED-4DB2-BD59-A6C34878D82A}">
                    <a16:rowId xmlns:a16="http://schemas.microsoft.com/office/drawing/2014/main" val="2685265378"/>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2.5</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12</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29</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0</a:t>
                      </a:r>
                      <a:endParaRPr lang="en-US" sz="1200" b="1"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125203715"/>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25</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1</a:t>
                      </a:r>
                      <a:endParaRPr lang="en-US" sz="1200" b="1"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3079456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0</a:t>
                      </a:r>
                      <a:endParaRPr lang="en-US" sz="1200" b="1"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0</a:t>
                      </a:r>
                      <a:endParaRPr lang="en-US" sz="1200" b="1"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11082057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5.9</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29718131"/>
                  </a:ext>
                </a:extLst>
              </a:tr>
              <a:tr h="326850">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3.5</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243256643"/>
                  </a:ext>
                </a:extLst>
              </a:tr>
              <a:tr h="354031">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165973339"/>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3.7</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3.5</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224909948"/>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0.68</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0</a:t>
                      </a:r>
                      <a:endParaRPr lang="en-US" sz="1200" b="1"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794113801"/>
                  </a:ext>
                </a:extLst>
              </a:tr>
              <a:tr h="361562">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0.28</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003279618"/>
                  </a:ext>
                </a:extLst>
              </a:tr>
              <a:tr h="367424">
                <a:tc>
                  <a:txBody>
                    <a:bodyPr/>
                    <a:lstStyle/>
                    <a:p>
                      <a:pPr algn="r" fontAlgn="b"/>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a:effectLst/>
                        </a:rPr>
                        <a:t>0</a:t>
                      </a:r>
                      <a:endParaRPr lang="en-US" sz="1200" b="1"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1200" b="1" u="none" strike="noStrike" dirty="0">
                          <a:effectLst/>
                        </a:rPr>
                        <a:t>0</a:t>
                      </a:r>
                      <a:endParaRPr lang="en-US" sz="1200" b="1"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172552904"/>
                  </a:ext>
                </a:extLst>
              </a:tr>
            </a:tbl>
          </a:graphicData>
        </a:graphic>
      </p:graphicFrame>
      <p:sp>
        <p:nvSpPr>
          <p:cNvPr id="25" name="Rectangle 24">
            <a:extLst>
              <a:ext uri="{FF2B5EF4-FFF2-40B4-BE49-F238E27FC236}">
                <a16:creationId xmlns:a16="http://schemas.microsoft.com/office/drawing/2014/main" id="{2048BD8F-156F-4ADA-8FB9-90CEC51AD0A3}"/>
              </a:ext>
            </a:extLst>
          </p:cNvPr>
          <p:cNvSpPr/>
          <p:nvPr/>
        </p:nvSpPr>
        <p:spPr>
          <a:xfrm>
            <a:off x="-234451" y="153910"/>
            <a:ext cx="12660902" cy="707886"/>
          </a:xfrm>
          <a:prstGeom prst="rect">
            <a:avLst/>
          </a:prstGeom>
        </p:spPr>
        <p:txBody>
          <a:bodyPr wrap="none">
            <a:spAutoFit/>
          </a:bodyPr>
          <a:lstStyle/>
          <a:p>
            <a:pPr algn="ctr"/>
            <a:r>
              <a:rPr lang="en-US" sz="4000" dirty="0">
                <a:solidFill>
                  <a:srgbClr val="5B9BD5">
                    <a:lumMod val="75000"/>
                  </a:srgbClr>
                </a:solidFill>
                <a:latin typeface="Calibri" panose="020F0502020204030204"/>
                <a:ea typeface="+mj-ea"/>
                <a:cs typeface="+mj-cs"/>
              </a:rPr>
              <a:t>Features – Urine Test , Blood Pressure &amp; Other Clinical Tests</a:t>
            </a:r>
          </a:p>
        </p:txBody>
      </p:sp>
      <p:sp>
        <p:nvSpPr>
          <p:cNvPr id="11" name="Rectangle 10">
            <a:extLst>
              <a:ext uri="{FF2B5EF4-FFF2-40B4-BE49-F238E27FC236}">
                <a16:creationId xmlns:a16="http://schemas.microsoft.com/office/drawing/2014/main" id="{8A1B49A8-BAAA-4A86-850C-6428262D6ECC}"/>
              </a:ext>
            </a:extLst>
          </p:cNvPr>
          <p:cNvSpPr/>
          <p:nvPr/>
        </p:nvSpPr>
        <p:spPr>
          <a:xfrm>
            <a:off x="9073902" y="2489977"/>
            <a:ext cx="3118098" cy="369332"/>
          </a:xfrm>
          <a:prstGeom prst="rect">
            <a:avLst/>
          </a:prstGeom>
        </p:spPr>
        <p:txBody>
          <a:bodyPr wrap="none">
            <a:spAutoFit/>
          </a:bodyPr>
          <a:lstStyle/>
          <a:p>
            <a:r>
              <a:rPr lang="en-US" dirty="0"/>
              <a:t>Hepatitis B surface antigen Test</a:t>
            </a:r>
          </a:p>
        </p:txBody>
      </p:sp>
      <p:sp>
        <p:nvSpPr>
          <p:cNvPr id="17" name="Rectangle 16">
            <a:extLst>
              <a:ext uri="{FF2B5EF4-FFF2-40B4-BE49-F238E27FC236}">
                <a16:creationId xmlns:a16="http://schemas.microsoft.com/office/drawing/2014/main" id="{91B48B8E-F0CE-451A-B6B8-14D16AD33A1B}"/>
              </a:ext>
            </a:extLst>
          </p:cNvPr>
          <p:cNvSpPr/>
          <p:nvPr/>
        </p:nvSpPr>
        <p:spPr>
          <a:xfrm>
            <a:off x="9553745" y="3616772"/>
            <a:ext cx="2158411" cy="369332"/>
          </a:xfrm>
          <a:prstGeom prst="rect">
            <a:avLst/>
          </a:prstGeom>
        </p:spPr>
        <p:txBody>
          <a:bodyPr wrap="none">
            <a:spAutoFit/>
          </a:bodyPr>
          <a:lstStyle/>
          <a:p>
            <a:r>
              <a:rPr lang="en-US" dirty="0"/>
              <a:t>Hepatitis C virus Test</a:t>
            </a:r>
          </a:p>
        </p:txBody>
      </p:sp>
      <p:sp>
        <p:nvSpPr>
          <p:cNvPr id="18" name="Rectangle 17">
            <a:extLst>
              <a:ext uri="{FF2B5EF4-FFF2-40B4-BE49-F238E27FC236}">
                <a16:creationId xmlns:a16="http://schemas.microsoft.com/office/drawing/2014/main" id="{D79AF628-8BA1-434F-962C-4B5C16325E9D}"/>
              </a:ext>
            </a:extLst>
          </p:cNvPr>
          <p:cNvSpPr/>
          <p:nvPr/>
        </p:nvSpPr>
        <p:spPr>
          <a:xfrm>
            <a:off x="9394500" y="4158010"/>
            <a:ext cx="2574679" cy="369332"/>
          </a:xfrm>
          <a:prstGeom prst="rect">
            <a:avLst/>
          </a:prstGeom>
        </p:spPr>
        <p:txBody>
          <a:bodyPr wrap="none">
            <a:spAutoFit/>
          </a:bodyPr>
          <a:lstStyle/>
          <a:p>
            <a:r>
              <a:rPr lang="en-US" dirty="0"/>
              <a:t>Antinuclear antibody Test</a:t>
            </a:r>
          </a:p>
        </p:txBody>
      </p:sp>
      <p:sp>
        <p:nvSpPr>
          <p:cNvPr id="19" name="Rectangle 18">
            <a:extLst>
              <a:ext uri="{FF2B5EF4-FFF2-40B4-BE49-F238E27FC236}">
                <a16:creationId xmlns:a16="http://schemas.microsoft.com/office/drawing/2014/main" id="{54F01329-843F-486C-82B0-6C4F9DAC3E06}"/>
              </a:ext>
            </a:extLst>
          </p:cNvPr>
          <p:cNvSpPr/>
          <p:nvPr/>
        </p:nvSpPr>
        <p:spPr>
          <a:xfrm>
            <a:off x="9102946" y="2970441"/>
            <a:ext cx="3157788" cy="646331"/>
          </a:xfrm>
          <a:prstGeom prst="rect">
            <a:avLst/>
          </a:prstGeom>
        </p:spPr>
        <p:txBody>
          <a:bodyPr wrap="none">
            <a:spAutoFit/>
          </a:bodyPr>
          <a:lstStyle/>
          <a:p>
            <a:r>
              <a:rPr lang="en-US" dirty="0"/>
              <a:t>Human immunodeficiency virus</a:t>
            </a:r>
          </a:p>
          <a:p>
            <a:pPr algn="ctr"/>
            <a:r>
              <a:rPr lang="en-US" dirty="0"/>
              <a:t>Test</a:t>
            </a:r>
          </a:p>
        </p:txBody>
      </p:sp>
      <p:graphicFrame>
        <p:nvGraphicFramePr>
          <p:cNvPr id="23" name="Table 22">
            <a:extLst>
              <a:ext uri="{FF2B5EF4-FFF2-40B4-BE49-F238E27FC236}">
                <a16:creationId xmlns:a16="http://schemas.microsoft.com/office/drawing/2014/main" id="{23BB4E1D-53CA-45DD-A175-5AEDCE918E09}"/>
              </a:ext>
            </a:extLst>
          </p:cNvPr>
          <p:cNvGraphicFramePr>
            <a:graphicFrameLocks noGrp="1"/>
          </p:cNvGraphicFramePr>
          <p:nvPr>
            <p:extLst>
              <p:ext uri="{D42A27DB-BD31-4B8C-83A1-F6EECF244321}">
                <p14:modId xmlns:p14="http://schemas.microsoft.com/office/powerpoint/2010/main" val="1731525437"/>
              </p:ext>
            </p:extLst>
          </p:nvPr>
        </p:nvGraphicFramePr>
        <p:xfrm>
          <a:off x="4073770" y="1596014"/>
          <a:ext cx="1641229" cy="4502674"/>
        </p:xfrm>
        <a:graphic>
          <a:graphicData uri="http://schemas.openxmlformats.org/drawingml/2006/table">
            <a:tbl>
              <a:tblPr>
                <a:tableStyleId>{5C22544A-7EE6-4342-B048-85BDC9FD1C3A}</a:tableStyleId>
              </a:tblPr>
              <a:tblGrid>
                <a:gridCol w="756137">
                  <a:extLst>
                    <a:ext uri="{9D8B030D-6E8A-4147-A177-3AD203B41FA5}">
                      <a16:colId xmlns:a16="http://schemas.microsoft.com/office/drawing/2014/main" val="568127823"/>
                    </a:ext>
                  </a:extLst>
                </a:gridCol>
                <a:gridCol w="885092">
                  <a:extLst>
                    <a:ext uri="{9D8B030D-6E8A-4147-A177-3AD203B41FA5}">
                      <a16:colId xmlns:a16="http://schemas.microsoft.com/office/drawing/2014/main" val="3210216886"/>
                    </a:ext>
                  </a:extLst>
                </a:gridCol>
              </a:tblGrid>
              <a:tr h="996966">
                <a:tc>
                  <a:txBody>
                    <a:bodyPr/>
                    <a:lstStyle/>
                    <a:p>
                      <a:pPr algn="l" fontAlgn="ctr"/>
                      <a:r>
                        <a:rPr lang="en-US" sz="1200" b="1" u="none" strike="noStrike" kern="1200" dirty="0" err="1">
                          <a:solidFill>
                            <a:schemeClr val="dk1"/>
                          </a:solidFill>
                          <a:effectLst/>
                          <a:latin typeface="+mn-lt"/>
                          <a:ea typeface="+mn-ea"/>
                          <a:cs typeface="+mn-cs"/>
                        </a:rPr>
                        <a:t>BPSystolic</a:t>
                      </a:r>
                      <a:endParaRPr lang="en-US" sz="1200" b="1" u="none" strike="noStrike" kern="1200" dirty="0">
                        <a:solidFill>
                          <a:schemeClr val="dk1"/>
                        </a:solidFill>
                        <a:effectLst/>
                        <a:latin typeface="+mn-lt"/>
                        <a:ea typeface="+mn-ea"/>
                        <a:cs typeface="+mn-cs"/>
                      </a:endParaRPr>
                    </a:p>
                  </a:txBody>
                  <a:tcPr marL="3236" marR="3236" marT="3236" marB="0" anchor="ctr"/>
                </a:tc>
                <a:tc>
                  <a:txBody>
                    <a:bodyPr/>
                    <a:lstStyle/>
                    <a:p>
                      <a:pPr algn="l" fontAlgn="ctr"/>
                      <a:r>
                        <a:rPr lang="en-US" sz="1200" b="1" u="none" strike="noStrike" kern="1200" dirty="0" err="1">
                          <a:solidFill>
                            <a:schemeClr val="dk1"/>
                          </a:solidFill>
                          <a:effectLst/>
                          <a:latin typeface="+mn-lt"/>
                          <a:ea typeface="+mn-ea"/>
                          <a:cs typeface="+mn-cs"/>
                        </a:rPr>
                        <a:t>BPDiastolic</a:t>
                      </a:r>
                      <a:endParaRPr lang="en-US" sz="1200" b="1" u="none" strike="noStrike" kern="1200" dirty="0">
                        <a:solidFill>
                          <a:schemeClr val="dk1"/>
                        </a:solidFill>
                        <a:effectLst/>
                        <a:latin typeface="+mn-lt"/>
                        <a:ea typeface="+mn-ea"/>
                        <a:cs typeface="+mn-cs"/>
                      </a:endParaRPr>
                    </a:p>
                  </a:txBody>
                  <a:tcPr marL="3236" marR="3236" marT="3236" marB="0" anchor="ctr"/>
                </a:tc>
                <a:extLst>
                  <a:ext uri="{0D108BD9-81ED-4DB2-BD59-A6C34878D82A}">
                    <a16:rowId xmlns:a16="http://schemas.microsoft.com/office/drawing/2014/main" val="2865296577"/>
                  </a:ext>
                </a:extLst>
              </a:tr>
              <a:tr h="354715">
                <a:tc>
                  <a:txBody>
                    <a:bodyPr/>
                    <a:lstStyle/>
                    <a:p>
                      <a:pPr algn="r" fontAlgn="b"/>
                      <a:r>
                        <a:rPr lang="en-US" sz="1200" b="1" u="none" strike="noStrike" kern="1200" dirty="0">
                          <a:solidFill>
                            <a:schemeClr val="dk1"/>
                          </a:solidFill>
                          <a:effectLst/>
                          <a:latin typeface="+mn-lt"/>
                          <a:ea typeface="+mn-ea"/>
                          <a:cs typeface="+mn-cs"/>
                        </a:rPr>
                        <a:t>122</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80</a:t>
                      </a:r>
                    </a:p>
                  </a:txBody>
                  <a:tcPr marL="3236" marR="3236" marT="3236" marB="0" anchor="b"/>
                </a:tc>
                <a:extLst>
                  <a:ext uri="{0D108BD9-81ED-4DB2-BD59-A6C34878D82A}">
                    <a16:rowId xmlns:a16="http://schemas.microsoft.com/office/drawing/2014/main" val="2314767827"/>
                  </a:ext>
                </a:extLst>
              </a:tr>
              <a:tr h="354715">
                <a:tc>
                  <a:txBody>
                    <a:bodyPr/>
                    <a:lstStyle/>
                    <a:p>
                      <a:pPr algn="r" fontAlgn="b"/>
                      <a:r>
                        <a:rPr lang="en-US" sz="1200" b="1" u="none" strike="noStrike" kern="1200" dirty="0">
                          <a:solidFill>
                            <a:schemeClr val="dk1"/>
                          </a:solidFill>
                          <a:effectLst/>
                          <a:latin typeface="+mn-lt"/>
                          <a:ea typeface="+mn-ea"/>
                          <a:cs typeface="+mn-cs"/>
                        </a:rPr>
                        <a:t>140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100</a:t>
                      </a:r>
                    </a:p>
                  </a:txBody>
                  <a:tcPr marL="3236" marR="3236" marT="3236" marB="0" anchor="b"/>
                </a:tc>
                <a:extLst>
                  <a:ext uri="{0D108BD9-81ED-4DB2-BD59-A6C34878D82A}">
                    <a16:rowId xmlns:a16="http://schemas.microsoft.com/office/drawing/2014/main" val="3650112461"/>
                  </a:ext>
                </a:extLst>
              </a:tr>
              <a:tr h="354715">
                <a:tc>
                  <a:txBody>
                    <a:bodyPr/>
                    <a:lstStyle/>
                    <a:p>
                      <a:pPr algn="r" fontAlgn="b"/>
                      <a:r>
                        <a:rPr lang="en-US" sz="1200" b="1" u="none" strike="noStrike" kern="1200">
                          <a:solidFill>
                            <a:schemeClr val="dk1"/>
                          </a:solidFill>
                          <a:effectLst/>
                          <a:latin typeface="+mn-lt"/>
                          <a:ea typeface="+mn-ea"/>
                          <a:cs typeface="+mn-cs"/>
                        </a:rPr>
                        <a:t>140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100</a:t>
                      </a:r>
                    </a:p>
                  </a:txBody>
                  <a:tcPr marL="3236" marR="3236" marT="3236" marB="0" anchor="b"/>
                </a:tc>
                <a:extLst>
                  <a:ext uri="{0D108BD9-81ED-4DB2-BD59-A6C34878D82A}">
                    <a16:rowId xmlns:a16="http://schemas.microsoft.com/office/drawing/2014/main" val="894088055"/>
                  </a:ext>
                </a:extLst>
              </a:tr>
              <a:tr h="354715">
                <a:tc>
                  <a:txBody>
                    <a:bodyPr/>
                    <a:lstStyle/>
                    <a:p>
                      <a:pPr algn="r" fontAlgn="b"/>
                      <a:r>
                        <a:rPr lang="en-US" sz="1200" b="1" u="none" strike="noStrike" kern="1200">
                          <a:solidFill>
                            <a:schemeClr val="dk1"/>
                          </a:solidFill>
                          <a:effectLst/>
                          <a:latin typeface="+mn-lt"/>
                          <a:ea typeface="+mn-ea"/>
                          <a:cs typeface="+mn-cs"/>
                        </a:rPr>
                        <a:t>144</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110</a:t>
                      </a:r>
                    </a:p>
                  </a:txBody>
                  <a:tcPr marL="3236" marR="3236" marT="3236" marB="0" anchor="b"/>
                </a:tc>
                <a:extLst>
                  <a:ext uri="{0D108BD9-81ED-4DB2-BD59-A6C34878D82A}">
                    <a16:rowId xmlns:a16="http://schemas.microsoft.com/office/drawing/2014/main" val="1635941624"/>
                  </a:ext>
                </a:extLst>
              </a:tr>
              <a:tr h="320660">
                <a:tc>
                  <a:txBody>
                    <a:bodyPr/>
                    <a:lstStyle/>
                    <a:p>
                      <a:pPr algn="r" fontAlgn="b"/>
                      <a:r>
                        <a:rPr lang="en-US" sz="1200" b="1" u="none" strike="noStrike" kern="1200">
                          <a:solidFill>
                            <a:schemeClr val="dk1"/>
                          </a:solidFill>
                          <a:effectLst/>
                          <a:latin typeface="+mn-lt"/>
                          <a:ea typeface="+mn-ea"/>
                          <a:cs typeface="+mn-cs"/>
                        </a:rPr>
                        <a:t>140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90</a:t>
                      </a:r>
                    </a:p>
                  </a:txBody>
                  <a:tcPr marL="3236" marR="3236" marT="3236" marB="0" anchor="b"/>
                </a:tc>
                <a:extLst>
                  <a:ext uri="{0D108BD9-81ED-4DB2-BD59-A6C34878D82A}">
                    <a16:rowId xmlns:a16="http://schemas.microsoft.com/office/drawing/2014/main" val="2629247408"/>
                  </a:ext>
                </a:extLst>
              </a:tr>
              <a:tr h="347328">
                <a:tc>
                  <a:txBody>
                    <a:bodyPr/>
                    <a:lstStyle/>
                    <a:p>
                      <a:pPr algn="r" fontAlgn="b"/>
                      <a:r>
                        <a:rPr lang="en-US" sz="1200" b="1" u="none" strike="noStrike" kern="1200">
                          <a:solidFill>
                            <a:schemeClr val="dk1"/>
                          </a:solidFill>
                          <a:effectLst/>
                          <a:latin typeface="+mn-lt"/>
                          <a:ea typeface="+mn-ea"/>
                          <a:cs typeface="+mn-cs"/>
                        </a:rPr>
                        <a:t>130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90</a:t>
                      </a:r>
                    </a:p>
                  </a:txBody>
                  <a:tcPr marL="3236" marR="3236" marT="3236" marB="0" anchor="b"/>
                </a:tc>
                <a:extLst>
                  <a:ext uri="{0D108BD9-81ED-4DB2-BD59-A6C34878D82A}">
                    <a16:rowId xmlns:a16="http://schemas.microsoft.com/office/drawing/2014/main" val="3212573678"/>
                  </a:ext>
                </a:extLst>
              </a:tr>
              <a:tr h="354715">
                <a:tc>
                  <a:txBody>
                    <a:bodyPr/>
                    <a:lstStyle/>
                    <a:p>
                      <a:pPr algn="r" fontAlgn="b"/>
                      <a:r>
                        <a:rPr lang="en-US" sz="1200" b="1" u="none" strike="noStrike" kern="1200" dirty="0">
                          <a:solidFill>
                            <a:schemeClr val="dk1"/>
                          </a:solidFill>
                          <a:effectLst/>
                          <a:latin typeface="+mn-lt"/>
                          <a:ea typeface="+mn-ea"/>
                          <a:cs typeface="+mn-cs"/>
                        </a:rPr>
                        <a:t>140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100</a:t>
                      </a:r>
                    </a:p>
                  </a:txBody>
                  <a:tcPr marL="3236" marR="3236" marT="3236" marB="0" anchor="b"/>
                </a:tc>
                <a:extLst>
                  <a:ext uri="{0D108BD9-81ED-4DB2-BD59-A6C34878D82A}">
                    <a16:rowId xmlns:a16="http://schemas.microsoft.com/office/drawing/2014/main" val="3033736472"/>
                  </a:ext>
                </a:extLst>
              </a:tr>
              <a:tr h="354715">
                <a:tc>
                  <a:txBody>
                    <a:bodyPr/>
                    <a:lstStyle/>
                    <a:p>
                      <a:pPr algn="r" fontAlgn="b"/>
                      <a:r>
                        <a:rPr lang="en-US" sz="1200" b="1" u="none" strike="noStrike" kern="1200">
                          <a:solidFill>
                            <a:schemeClr val="dk1"/>
                          </a:solidFill>
                          <a:effectLst/>
                          <a:latin typeface="+mn-lt"/>
                          <a:ea typeface="+mn-ea"/>
                          <a:cs typeface="+mn-cs"/>
                        </a:rPr>
                        <a:t>120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80</a:t>
                      </a:r>
                    </a:p>
                  </a:txBody>
                  <a:tcPr marL="3236" marR="3236" marT="3236" marB="0" anchor="b"/>
                </a:tc>
                <a:extLst>
                  <a:ext uri="{0D108BD9-81ED-4DB2-BD59-A6C34878D82A}">
                    <a16:rowId xmlns:a16="http://schemas.microsoft.com/office/drawing/2014/main" val="1487992379"/>
                  </a:ext>
                </a:extLst>
              </a:tr>
              <a:tr h="354715">
                <a:tc>
                  <a:txBody>
                    <a:bodyPr/>
                    <a:lstStyle/>
                    <a:p>
                      <a:pPr algn="r" fontAlgn="b"/>
                      <a:r>
                        <a:rPr lang="en-US" sz="1200" b="1" u="none" strike="noStrike" kern="1200">
                          <a:solidFill>
                            <a:schemeClr val="dk1"/>
                          </a:solidFill>
                          <a:effectLst/>
                          <a:latin typeface="+mn-lt"/>
                          <a:ea typeface="+mn-ea"/>
                          <a:cs typeface="+mn-cs"/>
                        </a:rPr>
                        <a:t>120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80</a:t>
                      </a:r>
                    </a:p>
                  </a:txBody>
                  <a:tcPr marL="3236" marR="3236" marT="3236" marB="0" anchor="b"/>
                </a:tc>
                <a:extLst>
                  <a:ext uri="{0D108BD9-81ED-4DB2-BD59-A6C34878D82A}">
                    <a16:rowId xmlns:a16="http://schemas.microsoft.com/office/drawing/2014/main" val="2908816133"/>
                  </a:ext>
                </a:extLst>
              </a:tr>
              <a:tr h="354715">
                <a:tc>
                  <a:txBody>
                    <a:bodyPr/>
                    <a:lstStyle/>
                    <a:p>
                      <a:pPr algn="r" fontAlgn="b"/>
                      <a:r>
                        <a:rPr lang="en-US" sz="1200" b="1" u="none" strike="noStrike" kern="1200">
                          <a:solidFill>
                            <a:schemeClr val="dk1"/>
                          </a:solidFill>
                          <a:effectLst/>
                          <a:latin typeface="+mn-lt"/>
                          <a:ea typeface="+mn-ea"/>
                          <a:cs typeface="+mn-cs"/>
                        </a:rPr>
                        <a:t>130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90</a:t>
                      </a:r>
                    </a:p>
                  </a:txBody>
                  <a:tcPr marL="3236" marR="3236" marT="3236" marB="0" anchor="b"/>
                </a:tc>
                <a:extLst>
                  <a:ext uri="{0D108BD9-81ED-4DB2-BD59-A6C34878D82A}">
                    <a16:rowId xmlns:a16="http://schemas.microsoft.com/office/drawing/2014/main" val="3812443930"/>
                  </a:ext>
                </a:extLst>
              </a:tr>
            </a:tbl>
          </a:graphicData>
        </a:graphic>
      </p:graphicFrame>
      <p:graphicFrame>
        <p:nvGraphicFramePr>
          <p:cNvPr id="24" name="Table 23">
            <a:extLst>
              <a:ext uri="{FF2B5EF4-FFF2-40B4-BE49-F238E27FC236}">
                <a16:creationId xmlns:a16="http://schemas.microsoft.com/office/drawing/2014/main" id="{8DEDC0EF-86B7-4E83-B679-E9B3CA8A3A67}"/>
              </a:ext>
            </a:extLst>
          </p:cNvPr>
          <p:cNvGraphicFramePr>
            <a:graphicFrameLocks noGrp="1"/>
          </p:cNvGraphicFramePr>
          <p:nvPr>
            <p:extLst>
              <p:ext uri="{D42A27DB-BD31-4B8C-83A1-F6EECF244321}">
                <p14:modId xmlns:p14="http://schemas.microsoft.com/office/powerpoint/2010/main" val="267508754"/>
              </p:ext>
            </p:extLst>
          </p:nvPr>
        </p:nvGraphicFramePr>
        <p:xfrm>
          <a:off x="6371491" y="1615274"/>
          <a:ext cx="2637693" cy="4578876"/>
        </p:xfrm>
        <a:graphic>
          <a:graphicData uri="http://schemas.openxmlformats.org/drawingml/2006/table">
            <a:tbl>
              <a:tblPr>
                <a:tableStyleId>{5C22544A-7EE6-4342-B048-85BDC9FD1C3A}</a:tableStyleId>
              </a:tblPr>
              <a:tblGrid>
                <a:gridCol w="440651">
                  <a:extLst>
                    <a:ext uri="{9D8B030D-6E8A-4147-A177-3AD203B41FA5}">
                      <a16:colId xmlns:a16="http://schemas.microsoft.com/office/drawing/2014/main" val="4147402553"/>
                    </a:ext>
                  </a:extLst>
                </a:gridCol>
                <a:gridCol w="292468">
                  <a:extLst>
                    <a:ext uri="{9D8B030D-6E8A-4147-A177-3AD203B41FA5}">
                      <a16:colId xmlns:a16="http://schemas.microsoft.com/office/drawing/2014/main" val="2124460210"/>
                    </a:ext>
                  </a:extLst>
                </a:gridCol>
                <a:gridCol w="518616">
                  <a:extLst>
                    <a:ext uri="{9D8B030D-6E8A-4147-A177-3AD203B41FA5}">
                      <a16:colId xmlns:a16="http://schemas.microsoft.com/office/drawing/2014/main" val="2072525908"/>
                    </a:ext>
                  </a:extLst>
                </a:gridCol>
                <a:gridCol w="652743">
                  <a:extLst>
                    <a:ext uri="{9D8B030D-6E8A-4147-A177-3AD203B41FA5}">
                      <a16:colId xmlns:a16="http://schemas.microsoft.com/office/drawing/2014/main" val="2822350307"/>
                    </a:ext>
                  </a:extLst>
                </a:gridCol>
                <a:gridCol w="733215">
                  <a:extLst>
                    <a:ext uri="{9D8B030D-6E8A-4147-A177-3AD203B41FA5}">
                      <a16:colId xmlns:a16="http://schemas.microsoft.com/office/drawing/2014/main" val="3967500890"/>
                    </a:ext>
                  </a:extLst>
                </a:gridCol>
              </a:tblGrid>
              <a:tr h="999637">
                <a:tc>
                  <a:txBody>
                    <a:bodyPr/>
                    <a:lstStyle/>
                    <a:p>
                      <a:pPr algn="l" fontAlgn="ctr"/>
                      <a:r>
                        <a:rPr lang="en-US" sz="1200" b="1" u="none" strike="noStrike" kern="1200" dirty="0" err="1">
                          <a:solidFill>
                            <a:schemeClr val="dk1"/>
                          </a:solidFill>
                          <a:effectLst/>
                          <a:latin typeface="+mn-lt"/>
                          <a:ea typeface="+mn-ea"/>
                          <a:cs typeface="+mn-cs"/>
                        </a:rPr>
                        <a:t>HBsAg</a:t>
                      </a:r>
                      <a:endParaRPr lang="en-US" sz="1200" b="1" u="none" strike="noStrike" kern="1200" dirty="0">
                        <a:solidFill>
                          <a:schemeClr val="dk1"/>
                        </a:solidFill>
                        <a:effectLst/>
                        <a:latin typeface="+mn-lt"/>
                        <a:ea typeface="+mn-ea"/>
                        <a:cs typeface="+mn-cs"/>
                      </a:endParaRPr>
                    </a:p>
                  </a:txBody>
                  <a:tcPr marL="3236" marR="3236" marT="3236" marB="0" anchor="ctr"/>
                </a:tc>
                <a:tc>
                  <a:txBody>
                    <a:bodyPr/>
                    <a:lstStyle/>
                    <a:p>
                      <a:pPr algn="l" fontAlgn="ctr"/>
                      <a:r>
                        <a:rPr lang="en-US" sz="1200" b="1" u="none" strike="noStrike" kern="1200" dirty="0">
                          <a:solidFill>
                            <a:schemeClr val="dk1"/>
                          </a:solidFill>
                          <a:effectLst/>
                          <a:latin typeface="+mn-lt"/>
                          <a:ea typeface="+mn-ea"/>
                          <a:cs typeface="+mn-cs"/>
                        </a:rPr>
                        <a:t>HIV</a:t>
                      </a:r>
                    </a:p>
                  </a:txBody>
                  <a:tcPr marL="3236" marR="3236" marT="3236" marB="0" anchor="ctr"/>
                </a:tc>
                <a:tc>
                  <a:txBody>
                    <a:bodyPr/>
                    <a:lstStyle/>
                    <a:p>
                      <a:pPr algn="l" fontAlgn="ctr"/>
                      <a:r>
                        <a:rPr lang="en-US" sz="1200" b="1" u="none" strike="noStrike" kern="1200" dirty="0">
                          <a:solidFill>
                            <a:schemeClr val="dk1"/>
                          </a:solidFill>
                          <a:effectLst/>
                          <a:latin typeface="+mn-lt"/>
                          <a:ea typeface="+mn-ea"/>
                          <a:cs typeface="+mn-cs"/>
                        </a:rPr>
                        <a:t>HCV</a:t>
                      </a:r>
                    </a:p>
                  </a:txBody>
                  <a:tcPr marL="3236" marR="3236" marT="3236" marB="0" anchor="ctr"/>
                </a:tc>
                <a:tc>
                  <a:txBody>
                    <a:bodyPr/>
                    <a:lstStyle/>
                    <a:p>
                      <a:pPr algn="l" fontAlgn="ctr"/>
                      <a:r>
                        <a:rPr lang="en-US" sz="1200" b="1" u="none" strike="noStrike" kern="1200" dirty="0">
                          <a:solidFill>
                            <a:schemeClr val="dk1"/>
                          </a:solidFill>
                          <a:effectLst/>
                          <a:latin typeface="+mn-lt"/>
                          <a:ea typeface="+mn-ea"/>
                          <a:cs typeface="+mn-cs"/>
                        </a:rPr>
                        <a:t>ANA</a:t>
                      </a:r>
                    </a:p>
                  </a:txBody>
                  <a:tcPr marL="3236" marR="3236" marT="3236" marB="0" anchor="ctr"/>
                </a:tc>
                <a:tc>
                  <a:txBody>
                    <a:bodyPr/>
                    <a:lstStyle/>
                    <a:p>
                      <a:pPr algn="l" fontAlgn="ctr"/>
                      <a:r>
                        <a:rPr lang="en-US" sz="1200" b="1" u="none" strike="noStrike" kern="1200" dirty="0">
                          <a:solidFill>
                            <a:schemeClr val="dk1"/>
                          </a:solidFill>
                          <a:effectLst/>
                          <a:latin typeface="+mn-lt"/>
                          <a:ea typeface="+mn-ea"/>
                          <a:cs typeface="+mn-cs"/>
                        </a:rPr>
                        <a:t>Diabetic</a:t>
                      </a:r>
                    </a:p>
                  </a:txBody>
                  <a:tcPr marL="3236" marR="3236" marT="3236" marB="0" anchor="ctr"/>
                </a:tc>
                <a:extLst>
                  <a:ext uri="{0D108BD9-81ED-4DB2-BD59-A6C34878D82A}">
                    <a16:rowId xmlns:a16="http://schemas.microsoft.com/office/drawing/2014/main" val="4069559651"/>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2469044851"/>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1095696971"/>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876074560"/>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3361687740"/>
                  </a:ext>
                </a:extLst>
              </a:tr>
              <a:tr h="326850">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2031299987"/>
                  </a:ext>
                </a:extLst>
              </a:tr>
              <a:tr h="354031">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1970582730"/>
                  </a:ext>
                </a:extLst>
              </a:tr>
              <a:tr h="361562">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1876882337"/>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1497071701"/>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873244115"/>
                  </a:ext>
                </a:extLst>
              </a:tr>
              <a:tr h="367424">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3258986100"/>
                  </a:ext>
                </a:extLst>
              </a:tr>
            </a:tbl>
          </a:graphicData>
        </a:graphic>
      </p:graphicFrame>
    </p:spTree>
    <p:extLst>
      <p:ext uri="{BB962C8B-B14F-4D97-AF65-F5344CB8AC3E}">
        <p14:creationId xmlns:p14="http://schemas.microsoft.com/office/powerpoint/2010/main" val="298530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048BD8F-156F-4ADA-8FB9-90CEC51AD0A3}"/>
              </a:ext>
            </a:extLst>
          </p:cNvPr>
          <p:cNvSpPr/>
          <p:nvPr/>
        </p:nvSpPr>
        <p:spPr>
          <a:xfrm>
            <a:off x="3382249" y="235973"/>
            <a:ext cx="3587009" cy="707886"/>
          </a:xfrm>
          <a:prstGeom prst="rect">
            <a:avLst/>
          </a:prstGeom>
        </p:spPr>
        <p:txBody>
          <a:bodyPr wrap="none">
            <a:spAutoFit/>
          </a:bodyPr>
          <a:lstStyle/>
          <a:p>
            <a:pPr algn="ctr"/>
            <a:r>
              <a:rPr lang="en-US" sz="4000" dirty="0">
                <a:solidFill>
                  <a:srgbClr val="5B9BD5">
                    <a:lumMod val="75000"/>
                  </a:srgbClr>
                </a:solidFill>
                <a:latin typeface="Calibri" panose="020F0502020204030204"/>
                <a:ea typeface="+mj-ea"/>
                <a:cs typeface="+mj-cs"/>
              </a:rPr>
              <a:t>Feature - Edema</a:t>
            </a:r>
          </a:p>
        </p:txBody>
      </p:sp>
      <p:graphicFrame>
        <p:nvGraphicFramePr>
          <p:cNvPr id="9" name="Table 8">
            <a:extLst>
              <a:ext uri="{FF2B5EF4-FFF2-40B4-BE49-F238E27FC236}">
                <a16:creationId xmlns:a16="http://schemas.microsoft.com/office/drawing/2014/main" id="{0345D6FE-E4D6-4F36-901B-B9A210CFD05C}"/>
              </a:ext>
            </a:extLst>
          </p:cNvPr>
          <p:cNvGraphicFramePr>
            <a:graphicFrameLocks noGrp="1"/>
          </p:cNvGraphicFramePr>
          <p:nvPr>
            <p:extLst>
              <p:ext uri="{D42A27DB-BD31-4B8C-83A1-F6EECF244321}">
                <p14:modId xmlns:p14="http://schemas.microsoft.com/office/powerpoint/2010/main" val="1025385278"/>
              </p:ext>
            </p:extLst>
          </p:nvPr>
        </p:nvGraphicFramePr>
        <p:xfrm>
          <a:off x="630358" y="1653217"/>
          <a:ext cx="1559170" cy="4595446"/>
        </p:xfrm>
        <a:graphic>
          <a:graphicData uri="http://schemas.openxmlformats.org/drawingml/2006/table">
            <a:tbl>
              <a:tblPr>
                <a:tableStyleId>{5C22544A-7EE6-4342-B048-85BDC9FD1C3A}</a:tableStyleId>
              </a:tblPr>
              <a:tblGrid>
                <a:gridCol w="550985">
                  <a:extLst>
                    <a:ext uri="{9D8B030D-6E8A-4147-A177-3AD203B41FA5}">
                      <a16:colId xmlns:a16="http://schemas.microsoft.com/office/drawing/2014/main" val="536722648"/>
                    </a:ext>
                  </a:extLst>
                </a:gridCol>
                <a:gridCol w="1008185">
                  <a:extLst>
                    <a:ext uri="{9D8B030D-6E8A-4147-A177-3AD203B41FA5}">
                      <a16:colId xmlns:a16="http://schemas.microsoft.com/office/drawing/2014/main" val="1249799553"/>
                    </a:ext>
                  </a:extLst>
                </a:gridCol>
              </a:tblGrid>
              <a:tr h="1016207">
                <a:tc>
                  <a:txBody>
                    <a:bodyPr/>
                    <a:lstStyle/>
                    <a:p>
                      <a:pPr algn="l" fontAlgn="ctr"/>
                      <a:r>
                        <a:rPr lang="en-US" sz="1200" b="1" u="none" strike="noStrike" kern="1200" dirty="0">
                          <a:solidFill>
                            <a:schemeClr val="dk1"/>
                          </a:solidFill>
                          <a:effectLst/>
                          <a:latin typeface="+mn-lt"/>
                          <a:ea typeface="+mn-ea"/>
                          <a:cs typeface="+mn-cs"/>
                        </a:rPr>
                        <a:t>Edema</a:t>
                      </a:r>
                    </a:p>
                  </a:txBody>
                  <a:tcPr marL="3236" marR="3236" marT="3236" marB="0" anchor="ctr"/>
                </a:tc>
                <a:tc>
                  <a:txBody>
                    <a:bodyPr/>
                    <a:lstStyle/>
                    <a:p>
                      <a:pPr algn="l" fontAlgn="ctr"/>
                      <a:r>
                        <a:rPr lang="en-US" sz="1200" b="1" u="none" strike="noStrike" kern="1200" dirty="0" err="1">
                          <a:solidFill>
                            <a:schemeClr val="dk1"/>
                          </a:solidFill>
                          <a:effectLst/>
                          <a:latin typeface="+mn-lt"/>
                          <a:ea typeface="+mn-ea"/>
                          <a:cs typeface="+mn-cs"/>
                        </a:rPr>
                        <a:t>EdemInMonths</a:t>
                      </a:r>
                      <a:endParaRPr lang="en-US" sz="1200" b="1" u="none" strike="noStrike" kern="1200" dirty="0">
                        <a:solidFill>
                          <a:schemeClr val="dk1"/>
                        </a:solidFill>
                        <a:effectLst/>
                        <a:latin typeface="+mn-lt"/>
                        <a:ea typeface="+mn-ea"/>
                        <a:cs typeface="+mn-cs"/>
                      </a:endParaRPr>
                    </a:p>
                  </a:txBody>
                  <a:tcPr marL="3236" marR="3236" marT="3236" marB="0" anchor="ctr"/>
                </a:tc>
                <a:extLst>
                  <a:ext uri="{0D108BD9-81ED-4DB2-BD59-A6C34878D82A}">
                    <a16:rowId xmlns:a16="http://schemas.microsoft.com/office/drawing/2014/main" val="1179321265"/>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36</a:t>
                      </a:r>
                    </a:p>
                  </a:txBody>
                  <a:tcPr marL="3236" marR="3236" marT="3236" marB="0" anchor="b"/>
                </a:tc>
                <a:extLst>
                  <a:ext uri="{0D108BD9-81ED-4DB2-BD59-A6C34878D82A}">
                    <a16:rowId xmlns:a16="http://schemas.microsoft.com/office/drawing/2014/main" val="841900183"/>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a:t>
                      </a:r>
                    </a:p>
                  </a:txBody>
                  <a:tcPr marL="3236" marR="3236" marT="3236" marB="0" anchor="b"/>
                </a:tc>
                <a:extLst>
                  <a:ext uri="{0D108BD9-81ED-4DB2-BD59-A6C34878D82A}">
                    <a16:rowId xmlns:a16="http://schemas.microsoft.com/office/drawing/2014/main" val="4033346697"/>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4</a:t>
                      </a:r>
                    </a:p>
                  </a:txBody>
                  <a:tcPr marL="3236" marR="3236" marT="3236" marB="0" anchor="b"/>
                </a:tc>
                <a:extLst>
                  <a:ext uri="{0D108BD9-81ED-4DB2-BD59-A6C34878D82A}">
                    <a16:rowId xmlns:a16="http://schemas.microsoft.com/office/drawing/2014/main" val="1056761866"/>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1.5</a:t>
                      </a:r>
                    </a:p>
                  </a:txBody>
                  <a:tcPr marL="3236" marR="3236" marT="3236" marB="0" anchor="b"/>
                </a:tc>
                <a:extLst>
                  <a:ext uri="{0D108BD9-81ED-4DB2-BD59-A6C34878D82A}">
                    <a16:rowId xmlns:a16="http://schemas.microsoft.com/office/drawing/2014/main" val="44972379"/>
                  </a:ext>
                </a:extLst>
              </a:tr>
              <a:tr h="326850">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8</a:t>
                      </a:r>
                    </a:p>
                  </a:txBody>
                  <a:tcPr marL="3236" marR="3236" marT="3236" marB="0" anchor="b"/>
                </a:tc>
                <a:extLst>
                  <a:ext uri="{0D108BD9-81ED-4DB2-BD59-A6C34878D82A}">
                    <a16:rowId xmlns:a16="http://schemas.microsoft.com/office/drawing/2014/main" val="49755043"/>
                  </a:ext>
                </a:extLst>
              </a:tr>
              <a:tr h="354031">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1999037837"/>
                  </a:ext>
                </a:extLst>
              </a:tr>
              <a:tr h="361562">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1</a:t>
                      </a:r>
                    </a:p>
                  </a:txBody>
                  <a:tcPr marL="3236" marR="3236" marT="3236" marB="0" anchor="b"/>
                </a:tc>
                <a:extLst>
                  <a:ext uri="{0D108BD9-81ED-4DB2-BD59-A6C34878D82A}">
                    <a16:rowId xmlns:a16="http://schemas.microsoft.com/office/drawing/2014/main" val="3206774741"/>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2481399891"/>
                  </a:ext>
                </a:extLst>
              </a:tr>
              <a:tr h="361562">
                <a:tc>
                  <a:txBody>
                    <a:bodyPr/>
                    <a:lstStyle/>
                    <a:p>
                      <a:pPr algn="r" fontAlgn="b"/>
                      <a:r>
                        <a:rPr lang="en-US" sz="1200" b="1" u="none" strike="noStrike" kern="1200">
                          <a:solidFill>
                            <a:schemeClr val="dk1"/>
                          </a:solidFill>
                          <a:effectLst/>
                          <a:latin typeface="+mn-lt"/>
                          <a:ea typeface="+mn-ea"/>
                          <a:cs typeface="+mn-cs"/>
                        </a:rPr>
                        <a:t>0</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0</a:t>
                      </a:r>
                    </a:p>
                  </a:txBody>
                  <a:tcPr marL="3236" marR="3236" marT="3236" marB="0" anchor="b"/>
                </a:tc>
                <a:extLst>
                  <a:ext uri="{0D108BD9-81ED-4DB2-BD59-A6C34878D82A}">
                    <a16:rowId xmlns:a16="http://schemas.microsoft.com/office/drawing/2014/main" val="465623824"/>
                  </a:ext>
                </a:extLst>
              </a:tr>
              <a:tr h="367424">
                <a:tc>
                  <a:txBody>
                    <a:bodyPr/>
                    <a:lstStyle/>
                    <a:p>
                      <a:pPr algn="r" fontAlgn="b"/>
                      <a:r>
                        <a:rPr lang="en-US" sz="1200" b="1" u="none" strike="noStrike" kern="1200">
                          <a:solidFill>
                            <a:schemeClr val="dk1"/>
                          </a:solidFill>
                          <a:effectLst/>
                          <a:latin typeface="+mn-lt"/>
                          <a:ea typeface="+mn-ea"/>
                          <a:cs typeface="+mn-cs"/>
                        </a:rPr>
                        <a:t>1</a:t>
                      </a:r>
                    </a:p>
                  </a:txBody>
                  <a:tcPr marL="3236" marR="3236" marT="3236" marB="0" anchor="b"/>
                </a:tc>
                <a:tc>
                  <a:txBody>
                    <a:bodyPr/>
                    <a:lstStyle/>
                    <a:p>
                      <a:pPr algn="r" fontAlgn="b"/>
                      <a:r>
                        <a:rPr lang="en-US" sz="1200" b="1" u="none" strike="noStrike" kern="1200" dirty="0">
                          <a:solidFill>
                            <a:schemeClr val="dk1"/>
                          </a:solidFill>
                          <a:effectLst/>
                          <a:latin typeface="+mn-lt"/>
                          <a:ea typeface="+mn-ea"/>
                          <a:cs typeface="+mn-cs"/>
                        </a:rPr>
                        <a:t>4</a:t>
                      </a:r>
                    </a:p>
                  </a:txBody>
                  <a:tcPr marL="3236" marR="3236" marT="3236" marB="0" anchor="b"/>
                </a:tc>
                <a:extLst>
                  <a:ext uri="{0D108BD9-81ED-4DB2-BD59-A6C34878D82A}">
                    <a16:rowId xmlns:a16="http://schemas.microsoft.com/office/drawing/2014/main" val="3382900311"/>
                  </a:ext>
                </a:extLst>
              </a:tr>
            </a:tbl>
          </a:graphicData>
        </a:graphic>
      </p:graphicFrame>
      <p:pic>
        <p:nvPicPr>
          <p:cNvPr id="10" name="Picture 9">
            <a:extLst>
              <a:ext uri="{FF2B5EF4-FFF2-40B4-BE49-F238E27FC236}">
                <a16:creationId xmlns:a16="http://schemas.microsoft.com/office/drawing/2014/main" id="{8598EED5-95B5-4269-954F-02D09C5C3F87}"/>
              </a:ext>
            </a:extLst>
          </p:cNvPr>
          <p:cNvPicPr>
            <a:picLocks noChangeAspect="1"/>
          </p:cNvPicPr>
          <p:nvPr/>
        </p:nvPicPr>
        <p:blipFill>
          <a:blip r:embed="rId3"/>
          <a:stretch>
            <a:fillRect/>
          </a:stretch>
        </p:blipFill>
        <p:spPr>
          <a:xfrm>
            <a:off x="3183452" y="4413736"/>
            <a:ext cx="3557317" cy="2140420"/>
          </a:xfrm>
          <a:prstGeom prst="rect">
            <a:avLst/>
          </a:prstGeom>
        </p:spPr>
      </p:pic>
      <p:pic>
        <p:nvPicPr>
          <p:cNvPr id="11" name="Picture 10">
            <a:extLst>
              <a:ext uri="{FF2B5EF4-FFF2-40B4-BE49-F238E27FC236}">
                <a16:creationId xmlns:a16="http://schemas.microsoft.com/office/drawing/2014/main" id="{14003986-F555-4FAE-B6E2-E97591E6F191}"/>
              </a:ext>
            </a:extLst>
          </p:cNvPr>
          <p:cNvPicPr>
            <a:picLocks noChangeAspect="1"/>
          </p:cNvPicPr>
          <p:nvPr/>
        </p:nvPicPr>
        <p:blipFill>
          <a:blip r:embed="rId4"/>
          <a:stretch>
            <a:fillRect/>
          </a:stretch>
        </p:blipFill>
        <p:spPr>
          <a:xfrm>
            <a:off x="3031053" y="1293817"/>
            <a:ext cx="3862116" cy="2769961"/>
          </a:xfrm>
          <a:prstGeom prst="rect">
            <a:avLst/>
          </a:prstGeom>
        </p:spPr>
      </p:pic>
      <p:pic>
        <p:nvPicPr>
          <p:cNvPr id="6" name="Picture 5">
            <a:extLst>
              <a:ext uri="{FF2B5EF4-FFF2-40B4-BE49-F238E27FC236}">
                <a16:creationId xmlns:a16="http://schemas.microsoft.com/office/drawing/2014/main" id="{C03B3FE5-F99C-48E5-A00D-AB8A1868B989}"/>
              </a:ext>
            </a:extLst>
          </p:cNvPr>
          <p:cNvPicPr>
            <a:picLocks noChangeAspect="1"/>
          </p:cNvPicPr>
          <p:nvPr/>
        </p:nvPicPr>
        <p:blipFill>
          <a:blip r:embed="rId5"/>
          <a:stretch>
            <a:fillRect/>
          </a:stretch>
        </p:blipFill>
        <p:spPr>
          <a:xfrm>
            <a:off x="7110842" y="450382"/>
            <a:ext cx="4960340" cy="6178062"/>
          </a:xfrm>
          <a:prstGeom prst="rect">
            <a:avLst/>
          </a:prstGeom>
        </p:spPr>
      </p:pic>
    </p:spTree>
    <p:extLst>
      <p:ext uri="{BB962C8B-B14F-4D97-AF65-F5344CB8AC3E}">
        <p14:creationId xmlns:p14="http://schemas.microsoft.com/office/powerpoint/2010/main" val="347493855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9B7B92-32C6-45FF-9513-A534C24EE89E}"/>
              </a:ext>
            </a:extLst>
          </p:cNvPr>
          <p:cNvSpPr/>
          <p:nvPr/>
        </p:nvSpPr>
        <p:spPr>
          <a:xfrm>
            <a:off x="2787162" y="-139322"/>
            <a:ext cx="6617676" cy="646331"/>
          </a:xfrm>
          <a:prstGeom prst="rect">
            <a:avLst/>
          </a:prstGeom>
        </p:spPr>
        <p:txBody>
          <a:bodyPr wrap="square">
            <a:spAutoFit/>
          </a:bodyPr>
          <a:lstStyle/>
          <a:p>
            <a:pPr algn="ctr"/>
            <a:r>
              <a:rPr lang="en-US" sz="3600" dirty="0">
                <a:solidFill>
                  <a:srgbClr val="5B9BD5">
                    <a:lumMod val="75000"/>
                  </a:srgbClr>
                </a:solidFill>
                <a:latin typeface="Calibri" panose="020F0502020204030204"/>
                <a:ea typeface="+mj-ea"/>
                <a:cs typeface="+mj-cs"/>
              </a:rPr>
              <a:t>Exploratory Data Analysis</a:t>
            </a:r>
          </a:p>
        </p:txBody>
      </p:sp>
      <p:pic>
        <p:nvPicPr>
          <p:cNvPr id="4" name="Picture 3">
            <a:extLst>
              <a:ext uri="{FF2B5EF4-FFF2-40B4-BE49-F238E27FC236}">
                <a16:creationId xmlns:a16="http://schemas.microsoft.com/office/drawing/2014/main" id="{F5CA4FEE-3CDD-454D-AB16-1DB9F18B890D}"/>
              </a:ext>
            </a:extLst>
          </p:cNvPr>
          <p:cNvPicPr>
            <a:picLocks noChangeAspect="1"/>
          </p:cNvPicPr>
          <p:nvPr/>
        </p:nvPicPr>
        <p:blipFill>
          <a:blip r:embed="rId3"/>
          <a:stretch>
            <a:fillRect/>
          </a:stretch>
        </p:blipFill>
        <p:spPr>
          <a:xfrm>
            <a:off x="70339" y="507009"/>
            <a:ext cx="6752493" cy="6210219"/>
          </a:xfrm>
          <a:prstGeom prst="rect">
            <a:avLst/>
          </a:prstGeom>
        </p:spPr>
      </p:pic>
      <p:sp>
        <p:nvSpPr>
          <p:cNvPr id="2" name="Arrow: Up 1">
            <a:extLst>
              <a:ext uri="{FF2B5EF4-FFF2-40B4-BE49-F238E27FC236}">
                <a16:creationId xmlns:a16="http://schemas.microsoft.com/office/drawing/2014/main" id="{3A21FC20-65D8-40FC-B369-50238449FE3E}"/>
              </a:ext>
            </a:extLst>
          </p:cNvPr>
          <p:cNvSpPr/>
          <p:nvPr/>
        </p:nvSpPr>
        <p:spPr>
          <a:xfrm rot="5400000">
            <a:off x="128717" y="2142392"/>
            <a:ext cx="225905" cy="4833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8A570D28-C114-479C-90B1-AF2894CFB46B}"/>
              </a:ext>
            </a:extLst>
          </p:cNvPr>
          <p:cNvSpPr/>
          <p:nvPr/>
        </p:nvSpPr>
        <p:spPr>
          <a:xfrm>
            <a:off x="2205814" y="6315727"/>
            <a:ext cx="152400" cy="4396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9A17F556-E030-42F8-83A8-88356986118E}"/>
              </a:ext>
            </a:extLst>
          </p:cNvPr>
          <p:cNvSpPr/>
          <p:nvPr/>
        </p:nvSpPr>
        <p:spPr>
          <a:xfrm rot="5400000">
            <a:off x="128716" y="1706273"/>
            <a:ext cx="225905" cy="4833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344383" y="1488332"/>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Serum Albumin</a:t>
            </a:r>
          </a:p>
        </p:txBody>
      </p:sp>
      <p:sp>
        <p:nvSpPr>
          <p:cNvPr id="8" name="Rectangle 7"/>
          <p:cNvSpPr/>
          <p:nvPr/>
        </p:nvSpPr>
        <p:spPr>
          <a:xfrm>
            <a:off x="10385898" y="1488332"/>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 </a:t>
            </a:r>
            <a:r>
              <a:rPr lang="en-US" dirty="0" err="1">
                <a:solidFill>
                  <a:schemeClr val="tx1"/>
                </a:solidFill>
              </a:rPr>
              <a:t>hrs</a:t>
            </a:r>
            <a:r>
              <a:rPr lang="en-US" dirty="0">
                <a:solidFill>
                  <a:schemeClr val="tx1"/>
                </a:solidFill>
              </a:rPr>
              <a:t> Urine Protein</a:t>
            </a:r>
          </a:p>
        </p:txBody>
      </p:sp>
      <p:sp>
        <p:nvSpPr>
          <p:cNvPr id="9" name="Rectangle 8"/>
          <p:cNvSpPr/>
          <p:nvPr/>
        </p:nvSpPr>
        <p:spPr>
          <a:xfrm>
            <a:off x="7344383" y="3090153"/>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Serum Albumin</a:t>
            </a:r>
            <a:endParaRPr lang="en-US" dirty="0">
              <a:solidFill>
                <a:schemeClr val="tx1"/>
              </a:solidFill>
            </a:endParaRPr>
          </a:p>
        </p:txBody>
      </p:sp>
      <p:sp>
        <p:nvSpPr>
          <p:cNvPr id="10" name="Rectangle 9"/>
          <p:cNvSpPr/>
          <p:nvPr/>
        </p:nvSpPr>
        <p:spPr>
          <a:xfrm>
            <a:off x="10385897" y="3090153"/>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Serum Cholesterol</a:t>
            </a:r>
          </a:p>
        </p:txBody>
      </p:sp>
      <p:sp>
        <p:nvSpPr>
          <p:cNvPr id="11" name="Rectangle 10"/>
          <p:cNvSpPr/>
          <p:nvPr/>
        </p:nvSpPr>
        <p:spPr>
          <a:xfrm>
            <a:off x="7344383" y="4691974"/>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Serum Cholesterol</a:t>
            </a:r>
          </a:p>
        </p:txBody>
      </p:sp>
      <p:sp>
        <p:nvSpPr>
          <p:cNvPr id="12" name="Rectangle 11"/>
          <p:cNvSpPr/>
          <p:nvPr/>
        </p:nvSpPr>
        <p:spPr>
          <a:xfrm>
            <a:off x="10385896" y="4691974"/>
            <a:ext cx="1575881" cy="690664"/>
          </a:xfrm>
          <a:prstGeom prst="rect">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24 hrs Urine Protein</a:t>
            </a:r>
            <a:endParaRPr lang="en-US" dirty="0">
              <a:solidFill>
                <a:schemeClr val="tx1"/>
              </a:solidFill>
            </a:endParaRPr>
          </a:p>
        </p:txBody>
      </p:sp>
      <p:cxnSp>
        <p:nvCxnSpPr>
          <p:cNvPr id="7" name="Straight Arrow Connector 6"/>
          <p:cNvCxnSpPr>
            <a:stCxn id="5" idx="3"/>
            <a:endCxn id="8" idx="1"/>
          </p:cNvCxnSpPr>
          <p:nvPr/>
        </p:nvCxnSpPr>
        <p:spPr>
          <a:xfrm>
            <a:off x="8920264" y="1833664"/>
            <a:ext cx="146563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092120" y="1488332"/>
            <a:ext cx="1232168" cy="646331"/>
          </a:xfrm>
          <a:prstGeom prst="rect">
            <a:avLst/>
          </a:prstGeom>
          <a:noFill/>
        </p:spPr>
        <p:txBody>
          <a:bodyPr wrap="square" rtlCol="0">
            <a:spAutoFit/>
          </a:bodyPr>
          <a:lstStyle/>
          <a:p>
            <a:pPr algn="ctr"/>
            <a:r>
              <a:rPr lang="en-US" dirty="0"/>
              <a:t>Negative</a:t>
            </a:r>
          </a:p>
          <a:p>
            <a:pPr algn="ctr"/>
            <a:r>
              <a:rPr lang="en-US" dirty="0"/>
              <a:t>Correlation</a:t>
            </a:r>
          </a:p>
        </p:txBody>
      </p:sp>
      <p:sp>
        <p:nvSpPr>
          <p:cNvPr id="18" name="TextBox 17"/>
          <p:cNvSpPr txBox="1"/>
          <p:nvPr/>
        </p:nvSpPr>
        <p:spPr>
          <a:xfrm>
            <a:off x="9036996" y="3090153"/>
            <a:ext cx="1232168" cy="646331"/>
          </a:xfrm>
          <a:prstGeom prst="rect">
            <a:avLst/>
          </a:prstGeom>
          <a:noFill/>
        </p:spPr>
        <p:txBody>
          <a:bodyPr wrap="square" rtlCol="0">
            <a:spAutoFit/>
          </a:bodyPr>
          <a:lstStyle/>
          <a:p>
            <a:pPr algn="ctr"/>
            <a:r>
              <a:rPr lang="en-US" dirty="0"/>
              <a:t>Negative</a:t>
            </a:r>
          </a:p>
          <a:p>
            <a:pPr algn="ctr"/>
            <a:r>
              <a:rPr lang="en-US" dirty="0"/>
              <a:t>Correlation</a:t>
            </a:r>
          </a:p>
        </p:txBody>
      </p:sp>
      <p:cxnSp>
        <p:nvCxnSpPr>
          <p:cNvPr id="19" name="Straight Arrow Connector 18"/>
          <p:cNvCxnSpPr>
            <a:stCxn id="9" idx="3"/>
            <a:endCxn id="10" idx="1"/>
          </p:cNvCxnSpPr>
          <p:nvPr/>
        </p:nvCxnSpPr>
        <p:spPr>
          <a:xfrm>
            <a:off x="8920264" y="3435485"/>
            <a:ext cx="146563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a:endCxn id="12" idx="1"/>
          </p:cNvCxnSpPr>
          <p:nvPr/>
        </p:nvCxnSpPr>
        <p:spPr>
          <a:xfrm>
            <a:off x="8920264" y="5037306"/>
            <a:ext cx="146563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036996" y="4714140"/>
            <a:ext cx="1232168" cy="646331"/>
          </a:xfrm>
          <a:prstGeom prst="rect">
            <a:avLst/>
          </a:prstGeom>
          <a:noFill/>
        </p:spPr>
        <p:txBody>
          <a:bodyPr wrap="square" rtlCol="0">
            <a:spAutoFit/>
          </a:bodyPr>
          <a:lstStyle/>
          <a:p>
            <a:pPr algn="ctr"/>
            <a:r>
              <a:rPr lang="en-US" dirty="0"/>
              <a:t>Positive</a:t>
            </a:r>
          </a:p>
          <a:p>
            <a:pPr algn="ctr"/>
            <a:r>
              <a:rPr lang="en-US" dirty="0"/>
              <a:t>Correlation</a:t>
            </a:r>
          </a:p>
        </p:txBody>
      </p:sp>
    </p:spTree>
    <p:extLst>
      <p:ext uri="{BB962C8B-B14F-4D97-AF65-F5344CB8AC3E}">
        <p14:creationId xmlns:p14="http://schemas.microsoft.com/office/powerpoint/2010/main" val="1265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5FAF0-4491-453B-B387-53D6FA8987DF}"/>
              </a:ext>
            </a:extLst>
          </p:cNvPr>
          <p:cNvPicPr>
            <a:picLocks noChangeAspect="1"/>
          </p:cNvPicPr>
          <p:nvPr/>
        </p:nvPicPr>
        <p:blipFill>
          <a:blip r:embed="rId3"/>
          <a:stretch>
            <a:fillRect/>
          </a:stretch>
        </p:blipFill>
        <p:spPr>
          <a:xfrm>
            <a:off x="357555" y="960618"/>
            <a:ext cx="6447691" cy="4599052"/>
          </a:xfrm>
          <a:prstGeom prst="rect">
            <a:avLst/>
          </a:prstGeom>
        </p:spPr>
      </p:pic>
      <p:sp>
        <p:nvSpPr>
          <p:cNvPr id="5" name="Rectangle 4">
            <a:extLst>
              <a:ext uri="{FF2B5EF4-FFF2-40B4-BE49-F238E27FC236}">
                <a16:creationId xmlns:a16="http://schemas.microsoft.com/office/drawing/2014/main" id="{67609C6E-ECE8-4ADF-BCEB-EE32591607B8}"/>
              </a:ext>
            </a:extLst>
          </p:cNvPr>
          <p:cNvSpPr/>
          <p:nvPr/>
        </p:nvSpPr>
        <p:spPr>
          <a:xfrm>
            <a:off x="451339" y="202195"/>
            <a:ext cx="11570676" cy="707886"/>
          </a:xfrm>
          <a:prstGeom prst="rect">
            <a:avLst/>
          </a:prstGeom>
        </p:spPr>
        <p:txBody>
          <a:bodyPr wrap="square">
            <a:spAutoFit/>
          </a:bodyPr>
          <a:lstStyle/>
          <a:p>
            <a:pPr algn="ctr"/>
            <a:r>
              <a:rPr lang="en-US" sz="4000" dirty="0">
                <a:solidFill>
                  <a:srgbClr val="5B9BD5">
                    <a:lumMod val="75000"/>
                  </a:srgbClr>
                </a:solidFill>
                <a:latin typeface="Calibri" panose="020F0502020204030204"/>
                <a:ea typeface="+mj-ea"/>
                <a:cs typeface="+mj-cs"/>
              </a:rPr>
              <a:t>Multiclass Classification</a:t>
            </a:r>
          </a:p>
        </p:txBody>
      </p:sp>
      <p:sp>
        <p:nvSpPr>
          <p:cNvPr id="3" name="TextBox 2"/>
          <p:cNvSpPr txBox="1"/>
          <p:nvPr/>
        </p:nvSpPr>
        <p:spPr>
          <a:xfrm>
            <a:off x="7045569" y="744414"/>
            <a:ext cx="4542691" cy="6186309"/>
          </a:xfrm>
          <a:prstGeom prst="rect">
            <a:avLst/>
          </a:prstGeom>
          <a:noFill/>
        </p:spPr>
        <p:txBody>
          <a:bodyPr wrap="square" rtlCol="0">
            <a:spAutoFit/>
          </a:bodyPr>
          <a:lstStyle/>
          <a:p>
            <a:r>
              <a:rPr lang="en-US" dirty="0"/>
              <a:t>SMOTE: </a:t>
            </a:r>
            <a:r>
              <a:rPr lang="en-US" b="1" dirty="0">
                <a:solidFill>
                  <a:srgbClr val="FF0000"/>
                </a:solidFill>
              </a:rPr>
              <a:t>S</a:t>
            </a:r>
            <a:r>
              <a:rPr lang="en-US" dirty="0"/>
              <a:t>ynthetic </a:t>
            </a:r>
            <a:r>
              <a:rPr lang="en-US" b="1" dirty="0">
                <a:solidFill>
                  <a:srgbClr val="FF0000"/>
                </a:solidFill>
              </a:rPr>
              <a:t>M</a:t>
            </a:r>
            <a:r>
              <a:rPr lang="en-US" dirty="0"/>
              <a:t>inority </a:t>
            </a:r>
            <a:r>
              <a:rPr lang="en-US" b="1" dirty="0">
                <a:solidFill>
                  <a:srgbClr val="FF0000"/>
                </a:solidFill>
              </a:rPr>
              <a:t>O</a:t>
            </a:r>
            <a:r>
              <a:rPr lang="en-US" dirty="0"/>
              <a:t>ver-sampling </a:t>
            </a:r>
            <a:r>
              <a:rPr lang="en-US" b="1" dirty="0" err="1">
                <a:solidFill>
                  <a:srgbClr val="FF0000"/>
                </a:solidFill>
              </a:rPr>
              <a:t>TE</a:t>
            </a:r>
            <a:r>
              <a:rPr lang="en-US" dirty="0" err="1"/>
              <a:t>chnique</a:t>
            </a:r>
            <a:endParaRPr lang="en-US" dirty="0"/>
          </a:p>
          <a:p>
            <a:endParaRPr lang="en-US" dirty="0"/>
          </a:p>
          <a:p>
            <a:r>
              <a:rPr lang="en-US" dirty="0"/>
              <a:t>Minority class is over-sampled by creating “</a:t>
            </a:r>
            <a:r>
              <a:rPr lang="en-US" i="1" dirty="0"/>
              <a:t>synthetic</a:t>
            </a:r>
            <a:r>
              <a:rPr lang="en-US" dirty="0"/>
              <a:t>” examples</a:t>
            </a:r>
          </a:p>
          <a:p>
            <a:endParaRPr lang="en-US" dirty="0"/>
          </a:p>
          <a:p>
            <a:r>
              <a:rPr lang="en-US" dirty="0"/>
              <a:t>Take each minority class sample -&gt; find k minority class nearest neighbors -&gt; choose neighbors randomly based on amount of oversampling</a:t>
            </a:r>
          </a:p>
          <a:p>
            <a:endParaRPr lang="en-US" dirty="0"/>
          </a:p>
          <a:p>
            <a:r>
              <a:rPr lang="en-US" dirty="0"/>
              <a:t>Synthetic samples generation: Take the difference between the feature vector (sample)</a:t>
            </a:r>
          </a:p>
          <a:p>
            <a:r>
              <a:rPr lang="en-US" dirty="0"/>
              <a:t>under consideration and its nearest neighbor. Multiply this difference by a random number</a:t>
            </a:r>
          </a:p>
          <a:p>
            <a:r>
              <a:rPr lang="en-US" dirty="0"/>
              <a:t>between 0 and 1, and add it to the feature vector under consideration.</a:t>
            </a:r>
          </a:p>
          <a:p>
            <a:endParaRPr lang="en-US" dirty="0"/>
          </a:p>
          <a:p>
            <a:r>
              <a:rPr lang="en-US" dirty="0">
                <a:solidFill>
                  <a:srgbClr val="DB2DC6"/>
                </a:solidFill>
              </a:rPr>
              <a:t>Performed on train data set</a:t>
            </a:r>
          </a:p>
          <a:p>
            <a:endParaRPr lang="en-US" dirty="0"/>
          </a:p>
          <a:p>
            <a:endParaRPr lang="en-US" dirty="0"/>
          </a:p>
        </p:txBody>
      </p:sp>
      <p:sp>
        <p:nvSpPr>
          <p:cNvPr id="4" name="TextBox 3"/>
          <p:cNvSpPr txBox="1"/>
          <p:nvPr/>
        </p:nvSpPr>
        <p:spPr>
          <a:xfrm>
            <a:off x="2412460" y="6342434"/>
            <a:ext cx="7169285" cy="369332"/>
          </a:xfrm>
          <a:prstGeom prst="rect">
            <a:avLst/>
          </a:prstGeom>
          <a:noFill/>
        </p:spPr>
        <p:txBody>
          <a:bodyPr wrap="square" rtlCol="0">
            <a:spAutoFit/>
          </a:bodyPr>
          <a:lstStyle/>
          <a:p>
            <a:r>
              <a:rPr lang="en-US" dirty="0"/>
              <a:t>SMOTE: https://www.jair.org/index.php/jair/article/view/10302/24590</a:t>
            </a:r>
          </a:p>
        </p:txBody>
      </p:sp>
    </p:spTree>
    <p:extLst>
      <p:ext uri="{BB962C8B-B14F-4D97-AF65-F5344CB8AC3E}">
        <p14:creationId xmlns:p14="http://schemas.microsoft.com/office/powerpoint/2010/main" val="118305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41C4-33FC-40E1-A4BF-177B582D3759}"/>
              </a:ext>
            </a:extLst>
          </p:cNvPr>
          <p:cNvSpPr>
            <a:spLocks noGrp="1"/>
          </p:cNvSpPr>
          <p:nvPr>
            <p:ph type="title"/>
          </p:nvPr>
        </p:nvSpPr>
        <p:spPr>
          <a:xfrm>
            <a:off x="433755" y="146539"/>
            <a:ext cx="11330354" cy="937846"/>
          </a:xfrm>
        </p:spPr>
        <p:txBody>
          <a:bodyPr>
            <a:normAutofit fontScale="90000"/>
          </a:bodyPr>
          <a:lstStyle/>
          <a:p>
            <a:pPr algn="ctr"/>
            <a:r>
              <a:rPr lang="en-US" dirty="0">
                <a:solidFill>
                  <a:srgbClr val="5B9BD5">
                    <a:lumMod val="75000"/>
                  </a:srgbClr>
                </a:solidFill>
                <a:latin typeface="Calibri" panose="020F0502020204030204"/>
              </a:rPr>
              <a:t>Machine Learning Algorithms Used</a:t>
            </a:r>
            <a:br>
              <a:rPr lang="en-US" dirty="0">
                <a:solidFill>
                  <a:srgbClr val="5B9BD5">
                    <a:lumMod val="75000"/>
                  </a:srgbClr>
                </a:solidFill>
                <a:latin typeface="Calibri" panose="020F0502020204030204"/>
              </a:rPr>
            </a:br>
            <a:endParaRPr lang="en-US" dirty="0"/>
          </a:p>
        </p:txBody>
      </p:sp>
      <p:sp>
        <p:nvSpPr>
          <p:cNvPr id="3" name="Content Placeholder 2">
            <a:extLst>
              <a:ext uri="{FF2B5EF4-FFF2-40B4-BE49-F238E27FC236}">
                <a16:creationId xmlns:a16="http://schemas.microsoft.com/office/drawing/2014/main" id="{D9833335-07A9-4A6B-9018-78248C3B53D4}"/>
              </a:ext>
            </a:extLst>
          </p:cNvPr>
          <p:cNvSpPr>
            <a:spLocks noGrp="1"/>
          </p:cNvSpPr>
          <p:nvPr>
            <p:ph idx="1"/>
          </p:nvPr>
        </p:nvSpPr>
        <p:spPr>
          <a:xfrm>
            <a:off x="427891" y="1014046"/>
            <a:ext cx="11271740" cy="5162917"/>
          </a:xfrm>
        </p:spPr>
        <p:txBody>
          <a:bodyPr/>
          <a:lstStyle/>
          <a:p>
            <a:r>
              <a:rPr lang="en-US" dirty="0"/>
              <a:t>Decision Tree </a:t>
            </a:r>
          </a:p>
          <a:p>
            <a:pPr marL="0" indent="0">
              <a:buNone/>
            </a:pPr>
            <a:r>
              <a:rPr lang="en-US" sz="2000" dirty="0"/>
              <a:t>    </a:t>
            </a:r>
            <a:r>
              <a:rPr lang="fr-FR" sz="2400" dirty="0" err="1"/>
              <a:t>DecisionTreeClassifier</a:t>
            </a:r>
            <a:r>
              <a:rPr lang="fr-FR" sz="2400" dirty="0"/>
              <a:t>(</a:t>
            </a:r>
            <a:r>
              <a:rPr lang="fr-FR" sz="2400" dirty="0" err="1"/>
              <a:t>max_depth</a:t>
            </a:r>
            <a:r>
              <a:rPr lang="fr-FR" sz="2400" dirty="0"/>
              <a:t> = 2).fit(</a:t>
            </a:r>
            <a:r>
              <a:rPr lang="fr-FR" sz="2400" dirty="0" err="1"/>
              <a:t>X_train_res</a:t>
            </a:r>
            <a:r>
              <a:rPr lang="fr-FR" sz="2400" dirty="0"/>
              <a:t>, </a:t>
            </a:r>
            <a:r>
              <a:rPr lang="fr-FR" sz="2400" dirty="0" err="1"/>
              <a:t>y_train_res</a:t>
            </a:r>
            <a:r>
              <a:rPr lang="fr-FR" sz="2400" dirty="0"/>
              <a:t>)</a:t>
            </a:r>
          </a:p>
          <a:p>
            <a:pPr marL="0" indent="0">
              <a:buNone/>
            </a:pPr>
            <a:endParaRPr lang="en-US" sz="2400" dirty="0"/>
          </a:p>
          <a:p>
            <a:r>
              <a:rPr lang="en-US" dirty="0"/>
              <a:t>Support Vector Machine</a:t>
            </a:r>
          </a:p>
          <a:p>
            <a:pPr marL="0" indent="0">
              <a:buNone/>
            </a:pPr>
            <a:r>
              <a:rPr lang="en-US" dirty="0"/>
              <a:t> </a:t>
            </a:r>
            <a:r>
              <a:rPr lang="fr-FR" dirty="0"/>
              <a:t>  </a:t>
            </a:r>
            <a:r>
              <a:rPr lang="fr-FR" sz="2400" dirty="0"/>
              <a:t>SVC(kernel = '</a:t>
            </a:r>
            <a:r>
              <a:rPr lang="fr-FR" sz="2400" dirty="0" err="1"/>
              <a:t>linear</a:t>
            </a:r>
            <a:r>
              <a:rPr lang="fr-FR" sz="2400" dirty="0"/>
              <a:t>', C = 1).fit(</a:t>
            </a:r>
            <a:r>
              <a:rPr lang="fr-FR" sz="2400" dirty="0" err="1"/>
              <a:t>X_train_res</a:t>
            </a:r>
            <a:r>
              <a:rPr lang="fr-FR" sz="2400" dirty="0"/>
              <a:t>, </a:t>
            </a:r>
            <a:r>
              <a:rPr lang="fr-FR" sz="2400" dirty="0" err="1"/>
              <a:t>y_train_res</a:t>
            </a:r>
            <a:r>
              <a:rPr lang="fr-FR" sz="2400" dirty="0"/>
              <a:t>)</a:t>
            </a:r>
          </a:p>
          <a:p>
            <a:pPr marL="0" indent="0">
              <a:buNone/>
            </a:pPr>
            <a:endParaRPr lang="en-US" sz="2400" dirty="0"/>
          </a:p>
          <a:p>
            <a:r>
              <a:rPr lang="en-US" dirty="0"/>
              <a:t>K Nearest </a:t>
            </a:r>
            <a:r>
              <a:rPr lang="en-US" dirty="0" err="1"/>
              <a:t>Neighbours</a:t>
            </a:r>
            <a:endParaRPr lang="en-US" dirty="0"/>
          </a:p>
          <a:p>
            <a:pPr marL="0" indent="0">
              <a:buNone/>
            </a:pPr>
            <a:r>
              <a:rPr lang="en-US" dirty="0"/>
              <a:t>   </a:t>
            </a:r>
            <a:r>
              <a:rPr lang="en-US" sz="2400" dirty="0" err="1"/>
              <a:t>KNeighborsClassifier</a:t>
            </a:r>
            <a:r>
              <a:rPr lang="en-US" sz="2400" dirty="0"/>
              <a:t>(</a:t>
            </a:r>
            <a:r>
              <a:rPr lang="en-US" sz="2400" dirty="0" err="1"/>
              <a:t>n_neighbors</a:t>
            </a:r>
            <a:r>
              <a:rPr lang="en-US" sz="2400" dirty="0"/>
              <a:t> = 5).fit(</a:t>
            </a:r>
            <a:r>
              <a:rPr lang="en-US" sz="2400" dirty="0" err="1"/>
              <a:t>X_train_res</a:t>
            </a:r>
            <a:r>
              <a:rPr lang="en-US" sz="2400" dirty="0"/>
              <a:t>, </a:t>
            </a:r>
            <a:r>
              <a:rPr lang="en-US" sz="2400" dirty="0" err="1"/>
              <a:t>y_train_res</a:t>
            </a:r>
            <a:r>
              <a:rPr lang="en-US" sz="2400" dirty="0"/>
              <a:t>)</a:t>
            </a:r>
          </a:p>
        </p:txBody>
      </p:sp>
    </p:spTree>
    <p:extLst>
      <p:ext uri="{BB962C8B-B14F-4D97-AF65-F5344CB8AC3E}">
        <p14:creationId xmlns:p14="http://schemas.microsoft.com/office/powerpoint/2010/main" val="394821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41C4-33FC-40E1-A4BF-177B582D3759}"/>
              </a:ext>
            </a:extLst>
          </p:cNvPr>
          <p:cNvSpPr>
            <a:spLocks noGrp="1"/>
          </p:cNvSpPr>
          <p:nvPr>
            <p:ph type="title"/>
          </p:nvPr>
        </p:nvSpPr>
        <p:spPr>
          <a:xfrm>
            <a:off x="433755" y="146539"/>
            <a:ext cx="11330354" cy="937846"/>
          </a:xfrm>
        </p:spPr>
        <p:txBody>
          <a:bodyPr>
            <a:normAutofit fontScale="90000"/>
          </a:bodyPr>
          <a:lstStyle/>
          <a:p>
            <a:pPr algn="ctr"/>
            <a:r>
              <a:rPr lang="en-US" dirty="0">
                <a:solidFill>
                  <a:srgbClr val="5B9BD5">
                    <a:lumMod val="75000"/>
                  </a:srgbClr>
                </a:solidFill>
                <a:latin typeface="Calibri" panose="020F0502020204030204"/>
              </a:rPr>
              <a:t>Metrics</a:t>
            </a:r>
            <a:br>
              <a:rPr lang="en-US" dirty="0">
                <a:solidFill>
                  <a:srgbClr val="5B9BD5">
                    <a:lumMod val="75000"/>
                  </a:srgbClr>
                </a:solidFill>
                <a:latin typeface="Calibri" panose="020F0502020204030204"/>
              </a:rPr>
            </a:br>
            <a:endParaRPr lang="en-US" dirty="0"/>
          </a:p>
        </p:txBody>
      </p:sp>
      <p:sp>
        <p:nvSpPr>
          <p:cNvPr id="9" name="Rectangle 8">
            <a:extLst>
              <a:ext uri="{FF2B5EF4-FFF2-40B4-BE49-F238E27FC236}">
                <a16:creationId xmlns:a16="http://schemas.microsoft.com/office/drawing/2014/main" id="{C2744BE5-854C-403C-8EF2-A7EE43D7BC1E}"/>
              </a:ext>
            </a:extLst>
          </p:cNvPr>
          <p:cNvSpPr/>
          <p:nvPr/>
        </p:nvSpPr>
        <p:spPr>
          <a:xfrm>
            <a:off x="199292" y="1359877"/>
            <a:ext cx="11617569" cy="833119"/>
          </a:xfrm>
          <a:prstGeom prst="rect">
            <a:avLst/>
          </a:prstGeom>
        </p:spPr>
        <p:txBody>
          <a:bodyPr wrap="square">
            <a:spAutoFit/>
          </a:bodyPr>
          <a:lstStyle/>
          <a:p>
            <a:r>
              <a:rPr lang="en-US" sz="2400" dirty="0"/>
              <a:t>Accuracy is not a good evaluation metric - with imbalanced classes, it’s easy to get a high accuracy without actually making useful predictions</a:t>
            </a:r>
          </a:p>
        </p:txBody>
      </p:sp>
      <p:sp>
        <p:nvSpPr>
          <p:cNvPr id="10" name="Rectangle 9">
            <a:extLst>
              <a:ext uri="{FF2B5EF4-FFF2-40B4-BE49-F238E27FC236}">
                <a16:creationId xmlns:a16="http://schemas.microsoft.com/office/drawing/2014/main" id="{6C1FA9D1-67E3-454C-945C-7D302863EACE}"/>
              </a:ext>
            </a:extLst>
          </p:cNvPr>
          <p:cNvSpPr/>
          <p:nvPr/>
        </p:nvSpPr>
        <p:spPr>
          <a:xfrm>
            <a:off x="199292" y="2468488"/>
            <a:ext cx="11811000" cy="1938992"/>
          </a:xfrm>
          <a:prstGeom prst="rect">
            <a:avLst/>
          </a:prstGeom>
        </p:spPr>
        <p:txBody>
          <a:bodyPr wrap="square">
            <a:spAutoFit/>
          </a:bodyPr>
          <a:lstStyle/>
          <a:p>
            <a:r>
              <a:rPr lang="en-US" sz="2400" dirty="0"/>
              <a:t>Precision-Recall  and f score are useful measures of success of prediction</a:t>
            </a:r>
          </a:p>
          <a:p>
            <a:endParaRPr lang="en-US" sz="2400" dirty="0"/>
          </a:p>
          <a:p>
            <a:r>
              <a:rPr lang="en-US" sz="2400" dirty="0"/>
              <a:t>Small dataset -&gt; Overfitting</a:t>
            </a:r>
          </a:p>
          <a:p>
            <a:endParaRPr lang="en-US" sz="2400" dirty="0"/>
          </a:p>
          <a:p>
            <a:r>
              <a:rPr lang="en-US" sz="2400" dirty="0"/>
              <a:t>Cross validation to prevent overfitting</a:t>
            </a:r>
          </a:p>
        </p:txBody>
      </p:sp>
    </p:spTree>
    <p:extLst>
      <p:ext uri="{BB962C8B-B14F-4D97-AF65-F5344CB8AC3E}">
        <p14:creationId xmlns:p14="http://schemas.microsoft.com/office/powerpoint/2010/main" val="2673248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41C4-33FC-40E1-A4BF-177B582D3759}"/>
              </a:ext>
            </a:extLst>
          </p:cNvPr>
          <p:cNvSpPr>
            <a:spLocks noGrp="1"/>
          </p:cNvSpPr>
          <p:nvPr>
            <p:ph type="title"/>
          </p:nvPr>
        </p:nvSpPr>
        <p:spPr>
          <a:xfrm>
            <a:off x="433755" y="146539"/>
            <a:ext cx="11330354" cy="937846"/>
          </a:xfrm>
        </p:spPr>
        <p:txBody>
          <a:bodyPr>
            <a:normAutofit fontScale="90000"/>
          </a:bodyPr>
          <a:lstStyle/>
          <a:p>
            <a:r>
              <a:rPr lang="en-US">
                <a:solidFill>
                  <a:srgbClr val="5B9BD5">
                    <a:lumMod val="75000"/>
                  </a:srgbClr>
                </a:solidFill>
                <a:latin typeface="Calibri" panose="020F0502020204030204"/>
              </a:rPr>
              <a:t>Evaluation</a:t>
            </a:r>
            <a:br>
              <a:rPr lang="en-US">
                <a:solidFill>
                  <a:srgbClr val="5B9BD5">
                    <a:lumMod val="75000"/>
                  </a:srgbClr>
                </a:solidFill>
                <a:latin typeface="Calibri" panose="020F0502020204030204"/>
              </a:rPr>
            </a:br>
            <a:endParaRPr lang="en-US" dirty="0"/>
          </a:p>
        </p:txBody>
      </p:sp>
      <p:sp>
        <p:nvSpPr>
          <p:cNvPr id="3" name="Content Placeholder 2">
            <a:extLst>
              <a:ext uri="{FF2B5EF4-FFF2-40B4-BE49-F238E27FC236}">
                <a16:creationId xmlns:a16="http://schemas.microsoft.com/office/drawing/2014/main" id="{D9833335-07A9-4A6B-9018-78248C3B53D4}"/>
              </a:ext>
            </a:extLst>
          </p:cNvPr>
          <p:cNvSpPr>
            <a:spLocks noGrp="1"/>
          </p:cNvSpPr>
          <p:nvPr>
            <p:ph idx="1"/>
          </p:nvPr>
        </p:nvSpPr>
        <p:spPr>
          <a:xfrm>
            <a:off x="7649307" y="4665195"/>
            <a:ext cx="3311770" cy="504094"/>
          </a:xfrm>
        </p:spPr>
        <p:txBody>
          <a:bodyPr>
            <a:normAutofit/>
          </a:bodyPr>
          <a:lstStyle/>
          <a:p>
            <a:pPr marL="0" indent="0">
              <a:buNone/>
            </a:pPr>
            <a:r>
              <a:rPr lang="en-US" sz="2400"/>
              <a:t>NO Free Lunch Theorem!</a:t>
            </a:r>
            <a:endParaRPr lang="en-US" sz="2400" dirty="0"/>
          </a:p>
        </p:txBody>
      </p:sp>
      <p:sp>
        <p:nvSpPr>
          <p:cNvPr id="6" name="Title 1">
            <a:extLst>
              <a:ext uri="{FF2B5EF4-FFF2-40B4-BE49-F238E27FC236}">
                <a16:creationId xmlns:a16="http://schemas.microsoft.com/office/drawing/2014/main" id="{7CB24905-6527-4A07-8C67-1347898B928C}"/>
              </a:ext>
            </a:extLst>
          </p:cNvPr>
          <p:cNvSpPr txBox="1">
            <a:spLocks/>
          </p:cNvSpPr>
          <p:nvPr/>
        </p:nvSpPr>
        <p:spPr>
          <a:xfrm>
            <a:off x="290146" y="849924"/>
            <a:ext cx="11702562" cy="1459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solidFill>
                  <a:srgbClr val="5B9BD5">
                    <a:lumMod val="75000"/>
                  </a:srgbClr>
                </a:solidFill>
                <a:latin typeface="Calibri" panose="020F0502020204030204"/>
              </a:rPr>
            </a:br>
            <a:endParaRPr lang="en-US" dirty="0"/>
          </a:p>
        </p:txBody>
      </p:sp>
      <p:pic>
        <p:nvPicPr>
          <p:cNvPr id="11" name="Picture 10">
            <a:extLst>
              <a:ext uri="{FF2B5EF4-FFF2-40B4-BE49-F238E27FC236}">
                <a16:creationId xmlns:a16="http://schemas.microsoft.com/office/drawing/2014/main" id="{7466D73C-B054-4E4E-9A44-832F8A9DDC98}"/>
              </a:ext>
            </a:extLst>
          </p:cNvPr>
          <p:cNvPicPr>
            <a:picLocks noChangeAspect="1"/>
          </p:cNvPicPr>
          <p:nvPr/>
        </p:nvPicPr>
        <p:blipFill>
          <a:blip r:embed="rId3"/>
          <a:stretch>
            <a:fillRect/>
          </a:stretch>
        </p:blipFill>
        <p:spPr>
          <a:xfrm>
            <a:off x="6013762" y="773723"/>
            <a:ext cx="6122556" cy="2922633"/>
          </a:xfrm>
          <a:prstGeom prst="rect">
            <a:avLst/>
          </a:prstGeom>
        </p:spPr>
      </p:pic>
      <p:pic>
        <p:nvPicPr>
          <p:cNvPr id="12" name="Picture 11">
            <a:extLst>
              <a:ext uri="{FF2B5EF4-FFF2-40B4-BE49-F238E27FC236}">
                <a16:creationId xmlns:a16="http://schemas.microsoft.com/office/drawing/2014/main" id="{3459FB2A-CA9B-46D7-ADDE-5A56500268C9}"/>
              </a:ext>
            </a:extLst>
          </p:cNvPr>
          <p:cNvPicPr>
            <a:picLocks noChangeAspect="1"/>
          </p:cNvPicPr>
          <p:nvPr/>
        </p:nvPicPr>
        <p:blipFill>
          <a:blip r:embed="rId4"/>
          <a:stretch>
            <a:fillRect/>
          </a:stretch>
        </p:blipFill>
        <p:spPr>
          <a:xfrm>
            <a:off x="550985" y="3895173"/>
            <a:ext cx="5773547" cy="2575966"/>
          </a:xfrm>
          <a:prstGeom prst="rect">
            <a:avLst/>
          </a:prstGeom>
        </p:spPr>
      </p:pic>
      <p:pic>
        <p:nvPicPr>
          <p:cNvPr id="13" name="Picture 12">
            <a:extLst>
              <a:ext uri="{FF2B5EF4-FFF2-40B4-BE49-F238E27FC236}">
                <a16:creationId xmlns:a16="http://schemas.microsoft.com/office/drawing/2014/main" id="{805BEE06-2F08-4C86-8D99-B80F9857B4C7}"/>
              </a:ext>
            </a:extLst>
          </p:cNvPr>
          <p:cNvPicPr>
            <a:picLocks noChangeAspect="1"/>
          </p:cNvPicPr>
          <p:nvPr/>
        </p:nvPicPr>
        <p:blipFill>
          <a:blip r:embed="rId5"/>
          <a:stretch>
            <a:fillRect/>
          </a:stretch>
        </p:blipFill>
        <p:spPr>
          <a:xfrm>
            <a:off x="615018" y="850536"/>
            <a:ext cx="5251477" cy="2777755"/>
          </a:xfrm>
          <a:prstGeom prst="rect">
            <a:avLst/>
          </a:prstGeom>
        </p:spPr>
      </p:pic>
    </p:spTree>
    <p:extLst>
      <p:ext uri="{BB962C8B-B14F-4D97-AF65-F5344CB8AC3E}">
        <p14:creationId xmlns:p14="http://schemas.microsoft.com/office/powerpoint/2010/main" val="186937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41C4-33FC-40E1-A4BF-177B582D3759}"/>
              </a:ext>
            </a:extLst>
          </p:cNvPr>
          <p:cNvSpPr>
            <a:spLocks noGrp="1"/>
          </p:cNvSpPr>
          <p:nvPr>
            <p:ph type="title"/>
          </p:nvPr>
        </p:nvSpPr>
        <p:spPr>
          <a:xfrm>
            <a:off x="433755" y="146539"/>
            <a:ext cx="11330354" cy="937846"/>
          </a:xfrm>
        </p:spPr>
        <p:txBody>
          <a:bodyPr>
            <a:normAutofit fontScale="90000"/>
          </a:bodyPr>
          <a:lstStyle/>
          <a:p>
            <a:r>
              <a:rPr lang="en-US" dirty="0">
                <a:solidFill>
                  <a:srgbClr val="5B9BD5">
                    <a:lumMod val="75000"/>
                  </a:srgbClr>
                </a:solidFill>
                <a:latin typeface="Calibri" panose="020F0502020204030204"/>
              </a:rPr>
              <a:t>Evaluation</a:t>
            </a:r>
            <a:br>
              <a:rPr lang="en-US" dirty="0">
                <a:solidFill>
                  <a:srgbClr val="5B9BD5">
                    <a:lumMod val="75000"/>
                  </a:srgbClr>
                </a:solidFill>
                <a:latin typeface="Calibri" panose="020F0502020204030204"/>
              </a:rPr>
            </a:br>
            <a:endParaRPr lang="en-US" dirty="0"/>
          </a:p>
        </p:txBody>
      </p:sp>
      <p:sp>
        <p:nvSpPr>
          <p:cNvPr id="6" name="Title 1">
            <a:extLst>
              <a:ext uri="{FF2B5EF4-FFF2-40B4-BE49-F238E27FC236}">
                <a16:creationId xmlns:a16="http://schemas.microsoft.com/office/drawing/2014/main" id="{7CB24905-6527-4A07-8C67-1347898B928C}"/>
              </a:ext>
            </a:extLst>
          </p:cNvPr>
          <p:cNvSpPr txBox="1">
            <a:spLocks/>
          </p:cNvSpPr>
          <p:nvPr/>
        </p:nvSpPr>
        <p:spPr>
          <a:xfrm>
            <a:off x="290146" y="849924"/>
            <a:ext cx="11702562" cy="1459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5B9BD5">
                    <a:lumMod val="75000"/>
                  </a:srgbClr>
                </a:solidFill>
                <a:latin typeface="Calibri" panose="020F0502020204030204"/>
              </a:rPr>
            </a:br>
            <a:endParaRPr lang="en-US" dirty="0"/>
          </a:p>
        </p:txBody>
      </p:sp>
      <p:pic>
        <p:nvPicPr>
          <p:cNvPr id="7" name="Content Placeholder 6">
            <a:extLst>
              <a:ext uri="{FF2B5EF4-FFF2-40B4-BE49-F238E27FC236}">
                <a16:creationId xmlns:a16="http://schemas.microsoft.com/office/drawing/2014/main" id="{90B2ABE7-4EEE-47CF-9EBD-9FDF8B33EB95}"/>
              </a:ext>
            </a:extLst>
          </p:cNvPr>
          <p:cNvPicPr>
            <a:picLocks noGrp="1" noChangeAspect="1"/>
          </p:cNvPicPr>
          <p:nvPr>
            <p:ph idx="1"/>
          </p:nvPr>
        </p:nvPicPr>
        <p:blipFill>
          <a:blip r:embed="rId2"/>
          <a:stretch>
            <a:fillRect/>
          </a:stretch>
        </p:blipFill>
        <p:spPr>
          <a:xfrm>
            <a:off x="143607" y="1370438"/>
            <a:ext cx="4624741" cy="4520407"/>
          </a:xfrm>
          <a:prstGeom prst="rect">
            <a:avLst/>
          </a:prstGeom>
        </p:spPr>
      </p:pic>
      <p:pic>
        <p:nvPicPr>
          <p:cNvPr id="10" name="Picture 9">
            <a:extLst>
              <a:ext uri="{FF2B5EF4-FFF2-40B4-BE49-F238E27FC236}">
                <a16:creationId xmlns:a16="http://schemas.microsoft.com/office/drawing/2014/main" id="{08C1B93F-68DC-4DAF-883A-C81D032242A7}"/>
              </a:ext>
            </a:extLst>
          </p:cNvPr>
          <p:cNvPicPr>
            <a:picLocks noChangeAspect="1"/>
          </p:cNvPicPr>
          <p:nvPr/>
        </p:nvPicPr>
        <p:blipFill>
          <a:blip r:embed="rId3"/>
          <a:stretch>
            <a:fillRect/>
          </a:stretch>
        </p:blipFill>
        <p:spPr>
          <a:xfrm>
            <a:off x="4828201" y="1370439"/>
            <a:ext cx="7442509" cy="4730262"/>
          </a:xfrm>
          <a:prstGeom prst="rect">
            <a:avLst/>
          </a:prstGeom>
        </p:spPr>
      </p:pic>
    </p:spTree>
    <p:extLst>
      <p:ext uri="{BB962C8B-B14F-4D97-AF65-F5344CB8AC3E}">
        <p14:creationId xmlns:p14="http://schemas.microsoft.com/office/powerpoint/2010/main" val="251826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0854E3-06BD-4600-BF01-46F695354503}"/>
              </a:ext>
            </a:extLst>
          </p:cNvPr>
          <p:cNvGrpSpPr/>
          <p:nvPr/>
        </p:nvGrpSpPr>
        <p:grpSpPr>
          <a:xfrm>
            <a:off x="2579076" y="357554"/>
            <a:ext cx="7303477" cy="5744308"/>
            <a:chOff x="6851559" y="1331570"/>
            <a:chExt cx="5567954" cy="5033877"/>
          </a:xfrm>
        </p:grpSpPr>
        <p:pic>
          <p:nvPicPr>
            <p:cNvPr id="3" name="Content Placeholder 3">
              <a:extLst>
                <a:ext uri="{FF2B5EF4-FFF2-40B4-BE49-F238E27FC236}">
                  <a16:creationId xmlns:a16="http://schemas.microsoft.com/office/drawing/2014/main" id="{D6E3A863-F9A0-4F66-94CA-8483E3C02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677" y="1420229"/>
              <a:ext cx="4423719" cy="4232317"/>
            </a:xfrm>
            <a:prstGeom prst="rect">
              <a:avLst/>
            </a:prstGeom>
          </p:spPr>
        </p:pic>
        <p:sp>
          <p:nvSpPr>
            <p:cNvPr id="4" name="Oval Callout 27">
              <a:extLst>
                <a:ext uri="{FF2B5EF4-FFF2-40B4-BE49-F238E27FC236}">
                  <a16:creationId xmlns:a16="http://schemas.microsoft.com/office/drawing/2014/main" id="{C7D94A53-3603-4F33-A2C1-3317EC20F90B}"/>
                </a:ext>
              </a:extLst>
            </p:cNvPr>
            <p:cNvSpPr/>
            <p:nvPr/>
          </p:nvSpPr>
          <p:spPr>
            <a:xfrm>
              <a:off x="6851559" y="2485623"/>
              <a:ext cx="1559908" cy="1098085"/>
            </a:xfrm>
            <a:prstGeom prst="wedgeEllipseCallout">
              <a:avLst>
                <a:gd name="adj1" fmla="val 49917"/>
                <a:gd name="adj2" fmla="val 87365"/>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en-US" sz="1050" b="1" dirty="0"/>
                <a:t>We should prescribe rest &amp; fun</a:t>
              </a:r>
            </a:p>
          </p:txBody>
        </p:sp>
        <p:sp>
          <p:nvSpPr>
            <p:cNvPr id="5" name="Rectangular Callout 28">
              <a:extLst>
                <a:ext uri="{FF2B5EF4-FFF2-40B4-BE49-F238E27FC236}">
                  <a16:creationId xmlns:a16="http://schemas.microsoft.com/office/drawing/2014/main" id="{781D2B40-FF15-4B4C-90B2-3066B38254E3}"/>
                </a:ext>
              </a:extLst>
            </p:cNvPr>
            <p:cNvSpPr/>
            <p:nvPr/>
          </p:nvSpPr>
          <p:spPr>
            <a:xfrm>
              <a:off x="11100310" y="2744559"/>
              <a:ext cx="1319203" cy="1143952"/>
            </a:xfrm>
            <a:prstGeom prst="wedgeRectCallout">
              <a:avLst>
                <a:gd name="adj1" fmla="val -57033"/>
                <a:gd name="adj2" fmla="val 65010"/>
              </a:avLst>
            </a:prstGeom>
            <a:ln w="28575">
              <a:solidFill>
                <a:srgbClr val="CAB196"/>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b="1" dirty="0"/>
                <a:t>Shouldn’t drug D1 be prescribed</a:t>
              </a:r>
            </a:p>
          </p:txBody>
        </p:sp>
        <p:sp>
          <p:nvSpPr>
            <p:cNvPr id="6" name="Curved Down Arrow 29">
              <a:extLst>
                <a:ext uri="{FF2B5EF4-FFF2-40B4-BE49-F238E27FC236}">
                  <a16:creationId xmlns:a16="http://schemas.microsoft.com/office/drawing/2014/main" id="{D9561A94-64B1-441D-9CA5-56D8B3D79099}"/>
                </a:ext>
              </a:extLst>
            </p:cNvPr>
            <p:cNvSpPr/>
            <p:nvPr/>
          </p:nvSpPr>
          <p:spPr>
            <a:xfrm>
              <a:off x="7631513" y="1631093"/>
              <a:ext cx="3909698" cy="778994"/>
            </a:xfrm>
            <a:prstGeom prst="curvedDownArrow">
              <a:avLst>
                <a:gd name="adj1" fmla="val 13016"/>
                <a:gd name="adj2" fmla="val 3422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solidFill>
                  <a:schemeClr val="tx1"/>
                </a:solidFill>
              </a:endParaRPr>
            </a:p>
          </p:txBody>
        </p:sp>
        <p:sp>
          <p:nvSpPr>
            <p:cNvPr id="7" name="TextBox 6">
              <a:extLst>
                <a:ext uri="{FF2B5EF4-FFF2-40B4-BE49-F238E27FC236}">
                  <a16:creationId xmlns:a16="http://schemas.microsoft.com/office/drawing/2014/main" id="{9B3DEB13-6FEA-42E3-8646-5688439E427E}"/>
                </a:ext>
              </a:extLst>
            </p:cNvPr>
            <p:cNvSpPr txBox="1"/>
            <p:nvPr/>
          </p:nvSpPr>
          <p:spPr>
            <a:xfrm>
              <a:off x="8411467" y="1331570"/>
              <a:ext cx="2493941" cy="417760"/>
            </a:xfrm>
            <a:prstGeom prst="rect">
              <a:avLst/>
            </a:prstGeom>
            <a:solidFill>
              <a:schemeClr val="bg1"/>
            </a:solidFill>
          </p:spPr>
          <p:txBody>
            <a:bodyPr wrap="square" rtlCol="0">
              <a:spAutoFit/>
            </a:bodyPr>
            <a:lstStyle/>
            <a:p>
              <a:r>
                <a:rPr lang="en-US" sz="1400" b="1" dirty="0">
                  <a:solidFill>
                    <a:srgbClr val="0070C0"/>
                  </a:solidFill>
                  <a:latin typeface="Bradley Hand ITC" panose="03070402050302030203" pitchFamily="66" charset="0"/>
                </a:rPr>
                <a:t>Human-to-Agent</a:t>
              </a:r>
            </a:p>
          </p:txBody>
        </p:sp>
        <p:sp>
          <p:nvSpPr>
            <p:cNvPr id="8" name="TextBox 7">
              <a:extLst>
                <a:ext uri="{FF2B5EF4-FFF2-40B4-BE49-F238E27FC236}">
                  <a16:creationId xmlns:a16="http://schemas.microsoft.com/office/drawing/2014/main" id="{429C8BF3-5AB7-4CAA-A34D-485AE22BF239}"/>
                </a:ext>
              </a:extLst>
            </p:cNvPr>
            <p:cNvSpPr txBox="1"/>
            <p:nvPr/>
          </p:nvSpPr>
          <p:spPr>
            <a:xfrm>
              <a:off x="9226083" y="2020590"/>
              <a:ext cx="1234043" cy="877295"/>
            </a:xfrm>
            <a:prstGeom prst="rect">
              <a:avLst/>
            </a:prstGeom>
            <a:solidFill>
              <a:schemeClr val="bg1"/>
            </a:solidFill>
          </p:spPr>
          <p:txBody>
            <a:bodyPr wrap="square" lIns="0" tIns="0" rIns="0" bIns="0" rtlCol="0">
              <a:spAutoFit/>
            </a:bodyPr>
            <a:lstStyle/>
            <a:p>
              <a:pPr algn="ctr"/>
              <a:r>
                <a:rPr lang="en-US" sz="1400" dirty="0"/>
                <a:t>I</a:t>
              </a:r>
            </a:p>
            <a:p>
              <a:pPr algn="ctr"/>
              <a:r>
                <a:rPr lang="en-US" sz="1400" dirty="0"/>
                <a:t>could use some help</a:t>
              </a:r>
            </a:p>
          </p:txBody>
        </p:sp>
        <p:sp>
          <p:nvSpPr>
            <p:cNvPr id="9" name="Curved Left Arrow 24">
              <a:extLst>
                <a:ext uri="{FF2B5EF4-FFF2-40B4-BE49-F238E27FC236}">
                  <a16:creationId xmlns:a16="http://schemas.microsoft.com/office/drawing/2014/main" id="{9C836AE1-1F49-467A-B84D-ADF69D3A7A90}"/>
                </a:ext>
              </a:extLst>
            </p:cNvPr>
            <p:cNvSpPr/>
            <p:nvPr/>
          </p:nvSpPr>
          <p:spPr>
            <a:xfrm rot="4187602">
              <a:off x="9735288" y="3795419"/>
              <a:ext cx="1394028" cy="3746027"/>
            </a:xfrm>
            <a:prstGeom prst="curvedLeftArrow">
              <a:avLst>
                <a:gd name="adj1" fmla="val 5254"/>
                <a:gd name="adj2" fmla="val 19767"/>
                <a:gd name="adj3" fmla="val 20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FE152F1-B2E4-47BF-8D3B-85FDC5A8FA65}"/>
                </a:ext>
              </a:extLst>
            </p:cNvPr>
            <p:cNvSpPr txBox="1"/>
            <p:nvPr/>
          </p:nvSpPr>
          <p:spPr>
            <a:xfrm>
              <a:off x="9843106" y="5987020"/>
              <a:ext cx="2004291" cy="375984"/>
            </a:xfrm>
            <a:prstGeom prst="rect">
              <a:avLst/>
            </a:prstGeom>
            <a:solidFill>
              <a:schemeClr val="bg1"/>
            </a:solidFill>
          </p:spPr>
          <p:txBody>
            <a:bodyPr wrap="square" rtlCol="0">
              <a:spAutoFit/>
            </a:bodyPr>
            <a:lstStyle/>
            <a:p>
              <a:r>
                <a:rPr lang="en-US" sz="1200" b="1" dirty="0">
                  <a:solidFill>
                    <a:srgbClr val="0070C0"/>
                  </a:solidFill>
                  <a:latin typeface="Bradley Hand ITC" panose="03070402050302030203" pitchFamily="66" charset="0"/>
                </a:rPr>
                <a:t>Agent-to-Human</a:t>
              </a:r>
            </a:p>
          </p:txBody>
        </p:sp>
      </p:grpSp>
    </p:spTree>
    <p:extLst>
      <p:ext uri="{BB962C8B-B14F-4D97-AF65-F5344CB8AC3E}">
        <p14:creationId xmlns:p14="http://schemas.microsoft.com/office/powerpoint/2010/main" val="161276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74830" y="6371896"/>
            <a:ext cx="5105400" cy="609600"/>
          </a:xfrm>
          <a:prstGeom prst="rect">
            <a:avLst/>
          </a:prstGeom>
        </p:spPr>
        <p:txBody>
          <a:bodyPr/>
          <a:lstStyle/>
          <a:p>
            <a:pPr>
              <a:defRPr/>
            </a:pPr>
            <a:r>
              <a:rPr lang="en-US" dirty="0"/>
              <a:t>Kristian </a:t>
            </a:r>
            <a:r>
              <a:rPr lang="en-US" dirty="0" err="1"/>
              <a:t>Kersting</a:t>
            </a:r>
            <a:r>
              <a:rPr lang="en-US" dirty="0"/>
              <a:t> - Declarative Data Science Engineering</a:t>
            </a:r>
            <a:endParaRPr lang="en-US" sz="1100" dirty="0"/>
          </a:p>
        </p:txBody>
      </p:sp>
      <p:sp>
        <p:nvSpPr>
          <p:cNvPr id="6" name="Content Placeholder 4"/>
          <p:cNvSpPr txBox="1">
            <a:spLocks/>
          </p:cNvSpPr>
          <p:nvPr/>
        </p:nvSpPr>
        <p:spPr>
          <a:xfrm>
            <a:off x="525517" y="990600"/>
            <a:ext cx="11204028" cy="5181600"/>
          </a:xfrm>
          <a:prstGeom prst="rect">
            <a:avLst/>
          </a:prstGeom>
          <a:solidFill>
            <a:schemeClr val="bg1"/>
          </a:solidFill>
        </p:spPr>
        <p:txBody>
          <a:bodyPr/>
          <a:lstStyle>
            <a:lvl1pPr marL="342900" indent="-342900" algn="l" rtl="0" eaLnBrk="0" fontAlgn="base" hangingPunct="0">
              <a:spcBef>
                <a:spcPct val="20000"/>
              </a:spcBef>
              <a:spcAft>
                <a:spcPct val="0"/>
              </a:spcAft>
              <a:buClr>
                <a:schemeClr val="folHlink"/>
              </a:buClr>
              <a:buFont typeface="Wingdings" pitchFamily="2" charset="2"/>
              <a:buChar char="§"/>
              <a:defRPr sz="2800">
                <a:solidFill>
                  <a:srgbClr val="000000"/>
                </a:solidFill>
                <a:latin typeface="+mn-lt"/>
                <a:ea typeface="+mn-ea"/>
                <a:cs typeface="+mn-cs"/>
              </a:defRPr>
            </a:lvl1pPr>
            <a:lvl2pPr marL="742950" indent="-285750" algn="l" rtl="0" eaLnBrk="0" fontAlgn="base" hangingPunct="0">
              <a:spcBef>
                <a:spcPct val="20000"/>
              </a:spcBef>
              <a:spcAft>
                <a:spcPct val="0"/>
              </a:spcAft>
              <a:buClr>
                <a:schemeClr val="folHlink"/>
              </a:buClr>
              <a:buFont typeface="Wingdings" pitchFamily="2" charset="2"/>
              <a:buChar char="§"/>
              <a:defRPr sz="2400">
                <a:solidFill>
                  <a:srgbClr val="000000"/>
                </a:solidFill>
                <a:latin typeface="+mn-lt"/>
              </a:defRPr>
            </a:lvl2pPr>
            <a:lvl3pPr marL="1143000" indent="-228600" algn="l" rtl="0" eaLnBrk="0" fontAlgn="base" hangingPunct="0">
              <a:spcBef>
                <a:spcPct val="20000"/>
              </a:spcBef>
              <a:spcAft>
                <a:spcPct val="0"/>
              </a:spcAft>
              <a:buClr>
                <a:schemeClr val="folHlink"/>
              </a:buClr>
              <a:buFont typeface="Wingdings" pitchFamily="2" charset="2"/>
              <a:buChar char="§"/>
              <a:defRPr sz="2000">
                <a:solidFill>
                  <a:srgbClr val="000000"/>
                </a:solidFill>
                <a:latin typeface="+mn-lt"/>
              </a:defRPr>
            </a:lvl3pPr>
            <a:lvl4pPr marL="1600200" indent="-228600" algn="l" rtl="0" eaLnBrk="0" fontAlgn="base" hangingPunct="0">
              <a:spcBef>
                <a:spcPct val="20000"/>
              </a:spcBef>
              <a:spcAft>
                <a:spcPct val="0"/>
              </a:spcAft>
              <a:buClr>
                <a:schemeClr val="folHlink"/>
              </a:buClr>
              <a:buFont typeface="Wingdings" pitchFamily="2" charset="2"/>
              <a:buChar char="§"/>
              <a:defRPr>
                <a:solidFill>
                  <a:srgbClr val="000000"/>
                </a:solidFill>
                <a:latin typeface="+mn-lt"/>
              </a:defRPr>
            </a:lvl4pPr>
            <a:lvl5pPr marL="2057400" indent="-228600" algn="l" rtl="0" eaLnBrk="0" fontAlgn="base" hangingPunct="0">
              <a:spcBef>
                <a:spcPct val="20000"/>
              </a:spcBef>
              <a:spcAft>
                <a:spcPct val="0"/>
              </a:spcAft>
              <a:buClr>
                <a:schemeClr val="folHlink"/>
              </a:buClr>
              <a:buFont typeface="Wingdings" pitchFamily="2" charset="2"/>
              <a:buChar char="§"/>
              <a:defRPr>
                <a:solidFill>
                  <a:srgbClr val="000000"/>
                </a:solidFill>
                <a:latin typeface="+mn-lt"/>
              </a:defRPr>
            </a:lvl5pPr>
            <a:lvl6pPr marL="2514600" indent="-228600" algn="l" rtl="0" fontAlgn="base">
              <a:spcBef>
                <a:spcPct val="20000"/>
              </a:spcBef>
              <a:spcAft>
                <a:spcPct val="0"/>
              </a:spcAft>
              <a:buClr>
                <a:schemeClr val="folHlink"/>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folHlink"/>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folHlink"/>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folHlink"/>
              </a:buClr>
              <a:buFont typeface="Wingdings" pitchFamily="2" charset="2"/>
              <a:buChar char="§"/>
              <a:defRPr>
                <a:solidFill>
                  <a:schemeClr val="tx1"/>
                </a:solidFill>
                <a:latin typeface="+mn-lt"/>
              </a:defRPr>
            </a:lvl9pPr>
          </a:lstStyle>
          <a:p>
            <a:pPr>
              <a:buClrTx/>
              <a:buFont typeface="Wingdings" panose="05000000000000000000" pitchFamily="2" charset="2"/>
              <a:buChar char="ü"/>
            </a:pPr>
            <a:r>
              <a:rPr lang="en-US" sz="2400" dirty="0">
                <a:solidFill>
                  <a:schemeClr val="bg2">
                    <a:lumMod val="10000"/>
                  </a:schemeClr>
                </a:solidFill>
              </a:rPr>
              <a:t>Decision Tree is the best machine learning algorithm with high precision and high recall</a:t>
            </a:r>
          </a:p>
          <a:p>
            <a:pPr>
              <a:buClrTx/>
              <a:buFont typeface="Wingdings" panose="05000000000000000000" pitchFamily="2" charset="2"/>
              <a:buChar char="ü"/>
            </a:pPr>
            <a:r>
              <a:rPr lang="en-US" sz="2400" dirty="0">
                <a:solidFill>
                  <a:schemeClr val="bg2">
                    <a:lumMod val="10000"/>
                  </a:schemeClr>
                </a:solidFill>
              </a:rPr>
              <a:t>Serum Albumin, 24 </a:t>
            </a:r>
            <a:r>
              <a:rPr lang="en-US" sz="2400" dirty="0" err="1">
                <a:solidFill>
                  <a:schemeClr val="bg2">
                    <a:lumMod val="10000"/>
                  </a:schemeClr>
                </a:solidFill>
              </a:rPr>
              <a:t>hrs</a:t>
            </a:r>
            <a:r>
              <a:rPr lang="en-US" sz="2400" dirty="0">
                <a:solidFill>
                  <a:schemeClr val="bg2">
                    <a:lumMod val="10000"/>
                  </a:schemeClr>
                </a:solidFill>
              </a:rPr>
              <a:t> urine protein, duration of edema are among the best features to consider for predicting Nephrotic Syndrome </a:t>
            </a:r>
          </a:p>
          <a:p>
            <a:pPr marL="0" indent="0">
              <a:buClrTx/>
              <a:buNone/>
            </a:pPr>
            <a:endParaRPr lang="en-US" sz="2400" b="1" u="sng" dirty="0">
              <a:solidFill>
                <a:schemeClr val="bg2">
                  <a:lumMod val="10000"/>
                </a:schemeClr>
              </a:solidFill>
            </a:endParaRPr>
          </a:p>
          <a:p>
            <a:pPr marL="0" indent="0">
              <a:buClrTx/>
              <a:buNone/>
            </a:pPr>
            <a:endParaRPr lang="en-US" sz="2400" b="1" u="sng" dirty="0">
              <a:solidFill>
                <a:schemeClr val="bg2">
                  <a:lumMod val="10000"/>
                </a:schemeClr>
              </a:solidFill>
            </a:endParaRPr>
          </a:p>
          <a:p>
            <a:pPr marL="0" indent="0">
              <a:buClrTx/>
              <a:buNone/>
            </a:pPr>
            <a:r>
              <a:rPr lang="en-US" sz="2400" b="1" u="sng" dirty="0">
                <a:solidFill>
                  <a:schemeClr val="bg2">
                    <a:lumMod val="10000"/>
                  </a:schemeClr>
                </a:solidFill>
              </a:rPr>
              <a:t>Next Steps</a:t>
            </a:r>
          </a:p>
          <a:p>
            <a:pPr marL="228600" lvl="0" indent="-228600" eaLnBrk="1" fontAlgn="auto" hangingPunct="1">
              <a:lnSpc>
                <a:spcPct val="90000"/>
              </a:lnSpc>
              <a:spcBef>
                <a:spcPts val="1000"/>
              </a:spcBef>
              <a:spcAft>
                <a:spcPts val="0"/>
              </a:spcAft>
              <a:buClrTx/>
              <a:buFont typeface="Arial" panose="020B0604020202020204" pitchFamily="34" charset="0"/>
              <a:buChar char="•"/>
            </a:pPr>
            <a:r>
              <a:rPr lang="en-US" sz="2400" dirty="0">
                <a:solidFill>
                  <a:prstClr val="black"/>
                </a:solidFill>
              </a:rPr>
              <a:t>Collecting more patients data and re-train the algorithms</a:t>
            </a:r>
          </a:p>
          <a:p>
            <a:pPr marL="228600" lvl="0" indent="-228600" eaLnBrk="1" fontAlgn="auto" hangingPunct="1">
              <a:lnSpc>
                <a:spcPct val="90000"/>
              </a:lnSpc>
              <a:spcBef>
                <a:spcPts val="1000"/>
              </a:spcBef>
              <a:spcAft>
                <a:spcPts val="0"/>
              </a:spcAft>
              <a:buClrTx/>
              <a:buFont typeface="Arial" panose="020B0604020202020204" pitchFamily="34" charset="0"/>
              <a:buChar char="•"/>
            </a:pPr>
            <a:r>
              <a:rPr lang="en-US" sz="2400" dirty="0">
                <a:solidFill>
                  <a:prstClr val="black"/>
                </a:solidFill>
              </a:rPr>
              <a:t>Transfer Learning</a:t>
            </a:r>
          </a:p>
          <a:p>
            <a:pPr marL="228600" lvl="0" indent="-228600" eaLnBrk="1" fontAlgn="auto" hangingPunct="1">
              <a:lnSpc>
                <a:spcPct val="90000"/>
              </a:lnSpc>
              <a:spcBef>
                <a:spcPts val="1000"/>
              </a:spcBef>
              <a:spcAft>
                <a:spcPts val="0"/>
              </a:spcAft>
              <a:buClrTx/>
              <a:buFont typeface="Arial" panose="020B0604020202020204" pitchFamily="34" charset="0"/>
              <a:buChar char="•"/>
            </a:pPr>
            <a:r>
              <a:rPr lang="en-US" sz="2400" dirty="0">
                <a:solidFill>
                  <a:prstClr val="black"/>
                </a:solidFill>
              </a:rPr>
              <a:t>Few-shot Learning</a:t>
            </a:r>
          </a:p>
          <a:p>
            <a:pPr marL="228600" lvl="0" indent="-228600" eaLnBrk="1" fontAlgn="auto" hangingPunct="1">
              <a:lnSpc>
                <a:spcPct val="90000"/>
              </a:lnSpc>
              <a:spcBef>
                <a:spcPts val="1000"/>
              </a:spcBef>
              <a:spcAft>
                <a:spcPts val="0"/>
              </a:spcAft>
              <a:buClrTx/>
              <a:buFont typeface="Arial" panose="020B0604020202020204" pitchFamily="34" charset="0"/>
              <a:buChar char="•"/>
            </a:pPr>
            <a:r>
              <a:rPr lang="en-US" sz="2400" dirty="0">
                <a:solidFill>
                  <a:prstClr val="black"/>
                </a:solidFill>
              </a:rPr>
              <a:t>Use a combination of clinical report and biopsy images to further classify the problem using U-net</a:t>
            </a:r>
          </a:p>
        </p:txBody>
      </p:sp>
      <p:sp>
        <p:nvSpPr>
          <p:cNvPr id="8" name="TextBox 7"/>
          <p:cNvSpPr txBox="1"/>
          <p:nvPr/>
        </p:nvSpPr>
        <p:spPr>
          <a:xfrm>
            <a:off x="2395001" y="221159"/>
            <a:ext cx="7465057" cy="769441"/>
          </a:xfrm>
          <a:prstGeom prst="rect">
            <a:avLst/>
          </a:prstGeom>
          <a:noFill/>
        </p:spPr>
        <p:txBody>
          <a:bodyPr wrap="none" rtlCol="0">
            <a:spAutoFit/>
          </a:bodyPr>
          <a:lstStyle/>
          <a:p>
            <a:r>
              <a:rPr lang="en-US" sz="4400" dirty="0">
                <a:solidFill>
                  <a:srgbClr val="0070C0"/>
                </a:solidFill>
                <a:ea typeface="+mj-ea"/>
                <a:cs typeface="+mj-cs"/>
              </a:rPr>
              <a:t>Conclusion &amp; Future directions</a:t>
            </a:r>
          </a:p>
        </p:txBody>
      </p:sp>
    </p:spTree>
    <p:extLst>
      <p:ext uri="{BB962C8B-B14F-4D97-AF65-F5344CB8AC3E}">
        <p14:creationId xmlns:p14="http://schemas.microsoft.com/office/powerpoint/2010/main" val="2858105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F18E37-7189-4DD1-9251-E893B0EB0BB5}"/>
              </a:ext>
            </a:extLst>
          </p:cNvPr>
          <p:cNvPicPr>
            <a:picLocks noChangeAspect="1"/>
          </p:cNvPicPr>
          <p:nvPr/>
        </p:nvPicPr>
        <p:blipFill>
          <a:blip r:embed="rId2"/>
          <a:stretch>
            <a:fillRect/>
          </a:stretch>
        </p:blipFill>
        <p:spPr>
          <a:xfrm>
            <a:off x="3247058" y="861305"/>
            <a:ext cx="5697883" cy="4273412"/>
          </a:xfrm>
          <a:prstGeom prst="rect">
            <a:avLst/>
          </a:prstGeom>
        </p:spPr>
      </p:pic>
    </p:spTree>
    <p:extLst>
      <p:ext uri="{BB962C8B-B14F-4D97-AF65-F5344CB8AC3E}">
        <p14:creationId xmlns:p14="http://schemas.microsoft.com/office/powerpoint/2010/main" val="40154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7F70-4AD2-4425-8FF5-66FAC1023B2A}"/>
              </a:ext>
            </a:extLst>
          </p:cNvPr>
          <p:cNvSpPr>
            <a:spLocks noGrp="1"/>
          </p:cNvSpPr>
          <p:nvPr>
            <p:ph type="title"/>
          </p:nvPr>
        </p:nvSpPr>
        <p:spPr>
          <a:xfrm>
            <a:off x="657526" y="25102"/>
            <a:ext cx="10364038" cy="685852"/>
          </a:xfrm>
        </p:spPr>
        <p:txBody>
          <a:bodyPr>
            <a:normAutofit fontScale="90000"/>
          </a:bodyPr>
          <a:lstStyle/>
          <a:p>
            <a:pPr algn="ctr"/>
            <a:r>
              <a:rPr lang="en-US" dirty="0">
                <a:solidFill>
                  <a:srgbClr val="5B9BD5">
                    <a:lumMod val="75000"/>
                  </a:srgbClr>
                </a:solidFill>
                <a:latin typeface="Calibri" panose="020F0502020204030204"/>
              </a:rPr>
              <a:t>Kidneys - bean-shaped organs</a:t>
            </a:r>
            <a:endParaRPr lang="en-US" dirty="0"/>
          </a:p>
        </p:txBody>
      </p:sp>
      <p:sp>
        <p:nvSpPr>
          <p:cNvPr id="5" name="Rectangle 4">
            <a:extLst>
              <a:ext uri="{FF2B5EF4-FFF2-40B4-BE49-F238E27FC236}">
                <a16:creationId xmlns:a16="http://schemas.microsoft.com/office/drawing/2014/main" id="{95B14A6C-4296-465A-B7FF-EBCCD2BE7ED8}"/>
              </a:ext>
            </a:extLst>
          </p:cNvPr>
          <p:cNvSpPr/>
          <p:nvPr/>
        </p:nvSpPr>
        <p:spPr>
          <a:xfrm>
            <a:off x="6263474" y="1828439"/>
            <a:ext cx="4950486" cy="523220"/>
          </a:xfrm>
          <a:prstGeom prst="rect">
            <a:avLst/>
          </a:prstGeom>
        </p:spPr>
        <p:txBody>
          <a:bodyPr wrap="square">
            <a:spAutoFit/>
          </a:bodyPr>
          <a:lstStyle/>
          <a:p>
            <a:endParaRPr lang="en-US" sz="2800" dirty="0"/>
          </a:p>
        </p:txBody>
      </p:sp>
      <p:pic>
        <p:nvPicPr>
          <p:cNvPr id="7" name="Picture 6">
            <a:extLst>
              <a:ext uri="{FF2B5EF4-FFF2-40B4-BE49-F238E27FC236}">
                <a16:creationId xmlns:a16="http://schemas.microsoft.com/office/drawing/2014/main" id="{DA601E34-ECB5-4CCC-AEAC-337E29F73A64}"/>
              </a:ext>
            </a:extLst>
          </p:cNvPr>
          <p:cNvPicPr>
            <a:picLocks noChangeAspect="1"/>
          </p:cNvPicPr>
          <p:nvPr/>
        </p:nvPicPr>
        <p:blipFill>
          <a:blip r:embed="rId3"/>
          <a:stretch>
            <a:fillRect/>
          </a:stretch>
        </p:blipFill>
        <p:spPr>
          <a:xfrm>
            <a:off x="1421199" y="710954"/>
            <a:ext cx="8529323" cy="5904916"/>
          </a:xfrm>
          <a:prstGeom prst="rect">
            <a:avLst/>
          </a:prstGeom>
        </p:spPr>
      </p:pic>
    </p:spTree>
    <p:extLst>
      <p:ext uri="{BB962C8B-B14F-4D97-AF65-F5344CB8AC3E}">
        <p14:creationId xmlns:p14="http://schemas.microsoft.com/office/powerpoint/2010/main" val="274609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7F70-4AD2-4425-8FF5-66FAC1023B2A}"/>
              </a:ext>
            </a:extLst>
          </p:cNvPr>
          <p:cNvSpPr>
            <a:spLocks noGrp="1"/>
          </p:cNvSpPr>
          <p:nvPr>
            <p:ph type="title"/>
          </p:nvPr>
        </p:nvSpPr>
        <p:spPr>
          <a:xfrm>
            <a:off x="638071" y="135653"/>
            <a:ext cx="10364038" cy="685852"/>
          </a:xfrm>
        </p:spPr>
        <p:txBody>
          <a:bodyPr>
            <a:normAutofit fontScale="90000"/>
          </a:bodyPr>
          <a:lstStyle/>
          <a:p>
            <a:pPr algn="ctr"/>
            <a:r>
              <a:rPr lang="en-US" dirty="0">
                <a:solidFill>
                  <a:srgbClr val="5B9BD5">
                    <a:lumMod val="75000"/>
                  </a:srgbClr>
                </a:solidFill>
                <a:latin typeface="Calibri" panose="020F0502020204030204"/>
              </a:rPr>
              <a:t>Nephrotic Syndrome</a:t>
            </a:r>
            <a:endParaRPr lang="en-US" dirty="0"/>
          </a:p>
        </p:txBody>
      </p:sp>
      <p:pic>
        <p:nvPicPr>
          <p:cNvPr id="1030" name="Picture 6" descr="NS capillary">
            <a:extLst>
              <a:ext uri="{FF2B5EF4-FFF2-40B4-BE49-F238E27FC236}">
                <a16:creationId xmlns:a16="http://schemas.microsoft.com/office/drawing/2014/main" id="{E1872E93-4292-4DB8-8E1E-9087C5937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2" y="904822"/>
            <a:ext cx="10680558" cy="36242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5B14A6C-4296-465A-B7FF-EBCCD2BE7ED8}"/>
              </a:ext>
            </a:extLst>
          </p:cNvPr>
          <p:cNvSpPr/>
          <p:nvPr/>
        </p:nvSpPr>
        <p:spPr>
          <a:xfrm>
            <a:off x="6263474" y="1828439"/>
            <a:ext cx="4950486" cy="523220"/>
          </a:xfrm>
          <a:prstGeom prst="rect">
            <a:avLst/>
          </a:prstGeom>
        </p:spPr>
        <p:txBody>
          <a:bodyPr wrap="square">
            <a:spAutoFit/>
          </a:bodyPr>
          <a:lstStyle/>
          <a:p>
            <a:endParaRPr lang="en-US" sz="2800" dirty="0"/>
          </a:p>
        </p:txBody>
      </p:sp>
      <p:sp>
        <p:nvSpPr>
          <p:cNvPr id="6" name="Rectangle 5">
            <a:extLst>
              <a:ext uri="{FF2B5EF4-FFF2-40B4-BE49-F238E27FC236}">
                <a16:creationId xmlns:a16="http://schemas.microsoft.com/office/drawing/2014/main" id="{5DF9BA9E-834C-4A8B-938D-B3138C645BF8}"/>
              </a:ext>
            </a:extLst>
          </p:cNvPr>
          <p:cNvSpPr/>
          <p:nvPr/>
        </p:nvSpPr>
        <p:spPr>
          <a:xfrm>
            <a:off x="572129" y="4610429"/>
            <a:ext cx="11014248" cy="954107"/>
          </a:xfrm>
          <a:prstGeom prst="rect">
            <a:avLst/>
          </a:prstGeom>
        </p:spPr>
        <p:txBody>
          <a:bodyPr wrap="square">
            <a:spAutoFit/>
          </a:bodyPr>
          <a:lstStyle/>
          <a:p>
            <a:r>
              <a:rPr lang="en-US" sz="2800" dirty="0"/>
              <a:t>Nephrotic syndrome (NS) is not a disease, rather collection of symptoms that indicate kidney damage</a:t>
            </a:r>
          </a:p>
        </p:txBody>
      </p:sp>
      <p:sp>
        <p:nvSpPr>
          <p:cNvPr id="8" name="Content Placeholder 2">
            <a:extLst>
              <a:ext uri="{FF2B5EF4-FFF2-40B4-BE49-F238E27FC236}">
                <a16:creationId xmlns:a16="http://schemas.microsoft.com/office/drawing/2014/main" id="{6F327C77-BCD0-40FB-B5D9-63D355F361BE}"/>
              </a:ext>
            </a:extLst>
          </p:cNvPr>
          <p:cNvSpPr txBox="1">
            <a:spLocks/>
          </p:cNvSpPr>
          <p:nvPr/>
        </p:nvSpPr>
        <p:spPr>
          <a:xfrm>
            <a:off x="562290" y="5514603"/>
            <a:ext cx="4959279" cy="4191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t>Too much protein in urine - heavy proteinuria</a:t>
            </a:r>
          </a:p>
        </p:txBody>
      </p:sp>
      <p:sp>
        <p:nvSpPr>
          <p:cNvPr id="9" name="Rectangle 8">
            <a:extLst>
              <a:ext uri="{FF2B5EF4-FFF2-40B4-BE49-F238E27FC236}">
                <a16:creationId xmlns:a16="http://schemas.microsoft.com/office/drawing/2014/main" id="{091DD5C8-D5E4-4B9B-9012-0EF56BD64C9D}"/>
              </a:ext>
            </a:extLst>
          </p:cNvPr>
          <p:cNvSpPr/>
          <p:nvPr/>
        </p:nvSpPr>
        <p:spPr>
          <a:xfrm>
            <a:off x="562290" y="5882260"/>
            <a:ext cx="5117541" cy="35548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Ø"/>
            </a:pPr>
            <a:r>
              <a:rPr lang="en-US" sz="1900" dirty="0"/>
              <a:t>Loss of protein from blood - hypoalbuminemia</a:t>
            </a:r>
          </a:p>
        </p:txBody>
      </p:sp>
      <p:sp>
        <p:nvSpPr>
          <p:cNvPr id="7" name="Rectangle 6">
            <a:extLst>
              <a:ext uri="{FF2B5EF4-FFF2-40B4-BE49-F238E27FC236}">
                <a16:creationId xmlns:a16="http://schemas.microsoft.com/office/drawing/2014/main" id="{8F3B85A1-B11C-4245-950F-BBB199595EF4}"/>
              </a:ext>
            </a:extLst>
          </p:cNvPr>
          <p:cNvSpPr/>
          <p:nvPr/>
        </p:nvSpPr>
        <p:spPr>
          <a:xfrm>
            <a:off x="562290" y="6251459"/>
            <a:ext cx="2495044" cy="35548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Ø"/>
            </a:pPr>
            <a:r>
              <a:rPr lang="en-US" sz="1900" dirty="0"/>
              <a:t>Peripheral edema</a:t>
            </a:r>
          </a:p>
        </p:txBody>
      </p:sp>
    </p:spTree>
    <p:extLst>
      <p:ext uri="{BB962C8B-B14F-4D97-AF65-F5344CB8AC3E}">
        <p14:creationId xmlns:p14="http://schemas.microsoft.com/office/powerpoint/2010/main" val="381161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B04AD6A-07F5-4282-AEAA-CEA347A0D057}"/>
              </a:ext>
            </a:extLst>
          </p:cNvPr>
          <p:cNvSpPr/>
          <p:nvPr/>
        </p:nvSpPr>
        <p:spPr>
          <a:xfrm>
            <a:off x="401931" y="1514011"/>
            <a:ext cx="2160015" cy="373380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5FBB3C7-7296-4F97-B452-7DD758F57BF5}"/>
              </a:ext>
            </a:extLst>
          </p:cNvPr>
          <p:cNvSpPr/>
          <p:nvPr/>
        </p:nvSpPr>
        <p:spPr>
          <a:xfrm>
            <a:off x="4291359" y="272534"/>
            <a:ext cx="4279826" cy="707886"/>
          </a:xfrm>
          <a:prstGeom prst="rect">
            <a:avLst/>
          </a:prstGeom>
        </p:spPr>
        <p:txBody>
          <a:bodyPr wrap="none">
            <a:spAutoFit/>
          </a:bodyPr>
          <a:lstStyle/>
          <a:p>
            <a:r>
              <a:rPr lang="en-US" sz="4000" dirty="0">
                <a:solidFill>
                  <a:srgbClr val="5B9BD5">
                    <a:lumMod val="75000"/>
                  </a:srgbClr>
                </a:solidFill>
                <a:latin typeface="Calibri" panose="020F0502020204030204"/>
                <a:ea typeface="+mj-ea"/>
                <a:cs typeface="+mj-cs"/>
              </a:rPr>
              <a:t>Proposed Approach</a:t>
            </a:r>
            <a:endParaRPr lang="en-US" dirty="0"/>
          </a:p>
        </p:txBody>
      </p:sp>
      <p:pic>
        <p:nvPicPr>
          <p:cNvPr id="4" name="Picture 3">
            <a:extLst>
              <a:ext uri="{FF2B5EF4-FFF2-40B4-BE49-F238E27FC236}">
                <a16:creationId xmlns:a16="http://schemas.microsoft.com/office/drawing/2014/main" id="{58E18AFE-9EDF-4A2F-A139-4A333DEDADE0}"/>
              </a:ext>
            </a:extLst>
          </p:cNvPr>
          <p:cNvPicPr>
            <a:picLocks noChangeAspect="1"/>
          </p:cNvPicPr>
          <p:nvPr/>
        </p:nvPicPr>
        <p:blipFill>
          <a:blip r:embed="rId3"/>
          <a:stretch>
            <a:fillRect/>
          </a:stretch>
        </p:blipFill>
        <p:spPr>
          <a:xfrm>
            <a:off x="565978" y="1885682"/>
            <a:ext cx="1931009" cy="2125738"/>
          </a:xfrm>
          <a:prstGeom prst="rect">
            <a:avLst/>
          </a:prstGeom>
        </p:spPr>
      </p:pic>
      <p:sp>
        <p:nvSpPr>
          <p:cNvPr id="5" name="Rectangle 4">
            <a:extLst>
              <a:ext uri="{FF2B5EF4-FFF2-40B4-BE49-F238E27FC236}">
                <a16:creationId xmlns:a16="http://schemas.microsoft.com/office/drawing/2014/main" id="{8021279B-AA0D-48DE-84EF-DE611180A55F}"/>
              </a:ext>
            </a:extLst>
          </p:cNvPr>
          <p:cNvSpPr/>
          <p:nvPr/>
        </p:nvSpPr>
        <p:spPr>
          <a:xfrm>
            <a:off x="3655740" y="1560367"/>
            <a:ext cx="2345920" cy="3832248"/>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517694-BA8C-4263-A014-2FFDE063BCD8}"/>
              </a:ext>
            </a:extLst>
          </p:cNvPr>
          <p:cNvSpPr/>
          <p:nvPr/>
        </p:nvSpPr>
        <p:spPr>
          <a:xfrm>
            <a:off x="3880338" y="1885683"/>
            <a:ext cx="1535724"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a:t>
            </a:r>
          </a:p>
        </p:txBody>
      </p:sp>
      <p:sp>
        <p:nvSpPr>
          <p:cNvPr id="7" name="Rectangle 6">
            <a:extLst>
              <a:ext uri="{FF2B5EF4-FFF2-40B4-BE49-F238E27FC236}">
                <a16:creationId xmlns:a16="http://schemas.microsoft.com/office/drawing/2014/main" id="{B2C340FE-96F3-40E3-BCC4-FAFA28F85842}"/>
              </a:ext>
            </a:extLst>
          </p:cNvPr>
          <p:cNvSpPr/>
          <p:nvPr/>
        </p:nvSpPr>
        <p:spPr>
          <a:xfrm>
            <a:off x="3905323" y="2939565"/>
            <a:ext cx="1636855"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Transformation</a:t>
            </a:r>
          </a:p>
        </p:txBody>
      </p:sp>
      <p:sp>
        <p:nvSpPr>
          <p:cNvPr id="8" name="Rectangle 7">
            <a:extLst>
              <a:ext uri="{FF2B5EF4-FFF2-40B4-BE49-F238E27FC236}">
                <a16:creationId xmlns:a16="http://schemas.microsoft.com/office/drawing/2014/main" id="{798ACFA6-1C97-467F-AFEC-F7E9AAD7649C}"/>
              </a:ext>
            </a:extLst>
          </p:cNvPr>
          <p:cNvSpPr/>
          <p:nvPr/>
        </p:nvSpPr>
        <p:spPr>
          <a:xfrm>
            <a:off x="3954364" y="4120025"/>
            <a:ext cx="1636855"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Normalization</a:t>
            </a:r>
          </a:p>
        </p:txBody>
      </p:sp>
      <p:sp>
        <p:nvSpPr>
          <p:cNvPr id="9" name="Arrow: Right 8">
            <a:extLst>
              <a:ext uri="{FF2B5EF4-FFF2-40B4-BE49-F238E27FC236}">
                <a16:creationId xmlns:a16="http://schemas.microsoft.com/office/drawing/2014/main" id="{75FDA903-EBE8-489F-A24B-4FC2E71FABB9}"/>
              </a:ext>
            </a:extLst>
          </p:cNvPr>
          <p:cNvSpPr/>
          <p:nvPr/>
        </p:nvSpPr>
        <p:spPr>
          <a:xfrm>
            <a:off x="2601344" y="3002038"/>
            <a:ext cx="978284" cy="492637"/>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B1398-3FCA-491E-89F0-7C00466DADD8}"/>
              </a:ext>
            </a:extLst>
          </p:cNvPr>
          <p:cNvSpPr/>
          <p:nvPr/>
        </p:nvSpPr>
        <p:spPr>
          <a:xfrm>
            <a:off x="777839" y="4308098"/>
            <a:ext cx="1535724"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Clinical Data</a:t>
            </a:r>
          </a:p>
        </p:txBody>
      </p:sp>
      <p:sp>
        <p:nvSpPr>
          <p:cNvPr id="12" name="Double Bracket 11">
            <a:extLst>
              <a:ext uri="{FF2B5EF4-FFF2-40B4-BE49-F238E27FC236}">
                <a16:creationId xmlns:a16="http://schemas.microsoft.com/office/drawing/2014/main" id="{D303DE86-B99E-40D1-8891-7A11E205C3AF}"/>
              </a:ext>
            </a:extLst>
          </p:cNvPr>
          <p:cNvSpPr/>
          <p:nvPr/>
        </p:nvSpPr>
        <p:spPr>
          <a:xfrm>
            <a:off x="7327034" y="1560367"/>
            <a:ext cx="1441939" cy="3733800"/>
          </a:xfrm>
          <a:prstGeom prst="bracketPair">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000" dirty="0"/>
              <a:t>D</a:t>
            </a:r>
          </a:p>
          <a:p>
            <a:pPr algn="ctr"/>
            <a:r>
              <a:rPr lang="en-US" sz="3000" dirty="0"/>
              <a:t>A</a:t>
            </a:r>
          </a:p>
          <a:p>
            <a:pPr algn="ctr"/>
            <a:r>
              <a:rPr lang="en-US" sz="3000" dirty="0"/>
              <a:t>T</a:t>
            </a:r>
          </a:p>
          <a:p>
            <a:pPr algn="ctr"/>
            <a:r>
              <a:rPr lang="en-US" sz="3000" dirty="0"/>
              <a:t>A</a:t>
            </a:r>
          </a:p>
          <a:p>
            <a:pPr algn="ctr"/>
            <a:r>
              <a:rPr lang="en-US" sz="3000" dirty="0"/>
              <a:t>S</a:t>
            </a:r>
          </a:p>
          <a:p>
            <a:pPr algn="ctr"/>
            <a:r>
              <a:rPr lang="en-US" sz="3000" dirty="0"/>
              <a:t>E</a:t>
            </a:r>
            <a:br>
              <a:rPr lang="en-US" sz="3000" dirty="0"/>
            </a:br>
            <a:r>
              <a:rPr lang="en-US" sz="3000" dirty="0"/>
              <a:t>T</a:t>
            </a:r>
          </a:p>
        </p:txBody>
      </p:sp>
      <p:sp>
        <p:nvSpPr>
          <p:cNvPr id="13" name="TextBox 12">
            <a:extLst>
              <a:ext uri="{FF2B5EF4-FFF2-40B4-BE49-F238E27FC236}">
                <a16:creationId xmlns:a16="http://schemas.microsoft.com/office/drawing/2014/main" id="{E7A093A1-575C-4B5E-BE49-5146C67254CF}"/>
              </a:ext>
            </a:extLst>
          </p:cNvPr>
          <p:cNvSpPr txBox="1"/>
          <p:nvPr/>
        </p:nvSpPr>
        <p:spPr>
          <a:xfrm>
            <a:off x="3880338" y="5343007"/>
            <a:ext cx="2022232" cy="369332"/>
          </a:xfrm>
          <a:prstGeom prst="rect">
            <a:avLst/>
          </a:prstGeom>
          <a:noFill/>
        </p:spPr>
        <p:txBody>
          <a:bodyPr wrap="square" rtlCol="0">
            <a:spAutoFit/>
          </a:bodyPr>
          <a:lstStyle/>
          <a:p>
            <a:r>
              <a:rPr lang="en-US" dirty="0"/>
              <a:t>Data Preprocessing</a:t>
            </a:r>
          </a:p>
        </p:txBody>
      </p:sp>
      <p:sp>
        <p:nvSpPr>
          <p:cNvPr id="14" name="Arrow: Right 13">
            <a:extLst>
              <a:ext uri="{FF2B5EF4-FFF2-40B4-BE49-F238E27FC236}">
                <a16:creationId xmlns:a16="http://schemas.microsoft.com/office/drawing/2014/main" id="{1860E102-460A-46B6-A0F1-1241C6B25785}"/>
              </a:ext>
            </a:extLst>
          </p:cNvPr>
          <p:cNvSpPr/>
          <p:nvPr/>
        </p:nvSpPr>
        <p:spPr>
          <a:xfrm>
            <a:off x="6164149" y="3002038"/>
            <a:ext cx="978284" cy="492637"/>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827CE4A-E3E9-41A9-8462-8309C85A6402}"/>
              </a:ext>
            </a:extLst>
          </p:cNvPr>
          <p:cNvSpPr txBox="1"/>
          <p:nvPr/>
        </p:nvSpPr>
        <p:spPr>
          <a:xfrm>
            <a:off x="6115143" y="2717233"/>
            <a:ext cx="2022232" cy="369332"/>
          </a:xfrm>
          <a:prstGeom prst="rect">
            <a:avLst/>
          </a:prstGeom>
          <a:noFill/>
        </p:spPr>
        <p:txBody>
          <a:bodyPr wrap="square" rtlCol="0">
            <a:spAutoFit/>
          </a:bodyPr>
          <a:lstStyle/>
          <a:p>
            <a:r>
              <a:rPr lang="en-US" dirty="0"/>
              <a:t>SMOTE</a:t>
            </a:r>
          </a:p>
        </p:txBody>
      </p:sp>
      <p:sp>
        <p:nvSpPr>
          <p:cNvPr id="16" name="Arrow: Right 15">
            <a:extLst>
              <a:ext uri="{FF2B5EF4-FFF2-40B4-BE49-F238E27FC236}">
                <a16:creationId xmlns:a16="http://schemas.microsoft.com/office/drawing/2014/main" id="{54CF52A5-C259-47C3-8DAE-82A0E47A668D}"/>
              </a:ext>
            </a:extLst>
          </p:cNvPr>
          <p:cNvSpPr/>
          <p:nvPr/>
        </p:nvSpPr>
        <p:spPr>
          <a:xfrm>
            <a:off x="9008215" y="2946890"/>
            <a:ext cx="978284" cy="492637"/>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3521AC-C8F3-4E8A-B287-7BC32DD8DDB0}"/>
              </a:ext>
            </a:extLst>
          </p:cNvPr>
          <p:cNvSpPr/>
          <p:nvPr/>
        </p:nvSpPr>
        <p:spPr>
          <a:xfrm>
            <a:off x="10111150" y="2528718"/>
            <a:ext cx="1975339" cy="1430539"/>
          </a:xfrm>
          <a:prstGeom prst="rect">
            <a:avLst/>
          </a:prstGeom>
          <a:solidFill>
            <a:schemeClr val="bg1"/>
          </a:solid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Discriminative Machine Learning Algorithm</a:t>
            </a:r>
          </a:p>
        </p:txBody>
      </p:sp>
      <p:sp>
        <p:nvSpPr>
          <p:cNvPr id="18" name="TextBox 17">
            <a:extLst>
              <a:ext uri="{FF2B5EF4-FFF2-40B4-BE49-F238E27FC236}">
                <a16:creationId xmlns:a16="http://schemas.microsoft.com/office/drawing/2014/main" id="{32A2CABA-CC75-4954-AD21-4CAA45C07EBE}"/>
              </a:ext>
            </a:extLst>
          </p:cNvPr>
          <p:cNvSpPr txBox="1"/>
          <p:nvPr/>
        </p:nvSpPr>
        <p:spPr>
          <a:xfrm>
            <a:off x="635884" y="5392615"/>
            <a:ext cx="2022232" cy="369332"/>
          </a:xfrm>
          <a:prstGeom prst="rect">
            <a:avLst/>
          </a:prstGeom>
          <a:noFill/>
        </p:spPr>
        <p:txBody>
          <a:bodyPr wrap="square" rtlCol="0">
            <a:spAutoFit/>
          </a:bodyPr>
          <a:lstStyle/>
          <a:p>
            <a:r>
              <a:rPr lang="en-US" dirty="0"/>
              <a:t>Data Collection</a:t>
            </a:r>
          </a:p>
        </p:txBody>
      </p:sp>
    </p:spTree>
    <p:extLst>
      <p:ext uri="{BB962C8B-B14F-4D97-AF65-F5344CB8AC3E}">
        <p14:creationId xmlns:p14="http://schemas.microsoft.com/office/powerpoint/2010/main" val="186459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F718-E19E-4ABB-99D0-AFD81DECCFE4}"/>
              </a:ext>
            </a:extLst>
          </p:cNvPr>
          <p:cNvSpPr txBox="1">
            <a:spLocks/>
          </p:cNvSpPr>
          <p:nvPr/>
        </p:nvSpPr>
        <p:spPr>
          <a:xfrm>
            <a:off x="0" y="-48768"/>
            <a:ext cx="12192000" cy="879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75000"/>
                  </a:schemeClr>
                </a:solidFill>
                <a:latin typeface="+mn-lt"/>
              </a:rPr>
              <a:t>Data Collection</a:t>
            </a:r>
          </a:p>
        </p:txBody>
      </p:sp>
      <p:pic>
        <p:nvPicPr>
          <p:cNvPr id="3" name="Picture 2">
            <a:extLst>
              <a:ext uri="{FF2B5EF4-FFF2-40B4-BE49-F238E27FC236}">
                <a16:creationId xmlns:a16="http://schemas.microsoft.com/office/drawing/2014/main" id="{7F0CBFF0-19F2-433B-9C68-3A4505CF30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5" r="-5" b="-5"/>
          <a:stretch/>
        </p:blipFill>
        <p:spPr>
          <a:xfrm>
            <a:off x="5258555" y="2455047"/>
            <a:ext cx="2044499" cy="2117889"/>
          </a:xfrm>
          <a:prstGeom prst="rect">
            <a:avLst/>
          </a:prstGeom>
        </p:spPr>
      </p:pic>
      <p:pic>
        <p:nvPicPr>
          <p:cNvPr id="4" name="Picture 3">
            <a:extLst>
              <a:ext uri="{FF2B5EF4-FFF2-40B4-BE49-F238E27FC236}">
                <a16:creationId xmlns:a16="http://schemas.microsoft.com/office/drawing/2014/main" id="{D5454432-940D-4D31-A0A9-8B965D14D7CF}"/>
              </a:ext>
            </a:extLst>
          </p:cNvPr>
          <p:cNvPicPr>
            <a:picLocks noChangeAspect="1"/>
          </p:cNvPicPr>
          <p:nvPr/>
        </p:nvPicPr>
        <p:blipFill rotWithShape="1">
          <a:blip r:embed="rId4"/>
          <a:srcRect t="4560" r="1" b="25777"/>
          <a:stretch/>
        </p:blipFill>
        <p:spPr>
          <a:xfrm>
            <a:off x="7420583" y="1096108"/>
            <a:ext cx="4668197" cy="4835769"/>
          </a:xfrm>
          <a:prstGeom prst="rect">
            <a:avLst/>
          </a:prstGeom>
        </p:spPr>
      </p:pic>
      <p:pic>
        <p:nvPicPr>
          <p:cNvPr id="5" name="Picture 4">
            <a:extLst>
              <a:ext uri="{FF2B5EF4-FFF2-40B4-BE49-F238E27FC236}">
                <a16:creationId xmlns:a16="http://schemas.microsoft.com/office/drawing/2014/main" id="{ECB5A5BE-6700-4FC9-A8F5-CD08FEEB5FC0}"/>
              </a:ext>
            </a:extLst>
          </p:cNvPr>
          <p:cNvPicPr>
            <a:picLocks noChangeAspect="1"/>
          </p:cNvPicPr>
          <p:nvPr/>
        </p:nvPicPr>
        <p:blipFill rotWithShape="1">
          <a:blip r:embed="rId5"/>
          <a:srcRect b="813"/>
          <a:stretch/>
        </p:blipFill>
        <p:spPr>
          <a:xfrm>
            <a:off x="504516" y="1029579"/>
            <a:ext cx="4689987" cy="5439619"/>
          </a:xfrm>
          <a:prstGeom prst="rect">
            <a:avLst/>
          </a:prstGeom>
          <a:noFill/>
          <a:ln w="28575"/>
        </p:spPr>
      </p:pic>
      <p:sp>
        <p:nvSpPr>
          <p:cNvPr id="7" name="Oval 6">
            <a:extLst>
              <a:ext uri="{FF2B5EF4-FFF2-40B4-BE49-F238E27FC236}">
                <a16:creationId xmlns:a16="http://schemas.microsoft.com/office/drawing/2014/main" id="{584DF6CA-6D92-4CE4-AC7E-AE4E9157DA47}"/>
              </a:ext>
            </a:extLst>
          </p:cNvPr>
          <p:cNvSpPr/>
          <p:nvPr/>
        </p:nvSpPr>
        <p:spPr>
          <a:xfrm>
            <a:off x="1427158" y="3821722"/>
            <a:ext cx="1294524" cy="398586"/>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4BA7865C-F77B-45BD-B400-EBCC59331CD8}"/>
              </a:ext>
            </a:extLst>
          </p:cNvPr>
          <p:cNvSpPr/>
          <p:nvPr/>
        </p:nvSpPr>
        <p:spPr>
          <a:xfrm>
            <a:off x="568568" y="4319953"/>
            <a:ext cx="3628293" cy="363415"/>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F94BC9DE-FE5D-4544-A2BF-9060F7F0B064}"/>
              </a:ext>
            </a:extLst>
          </p:cNvPr>
          <p:cNvSpPr/>
          <p:nvPr/>
        </p:nvSpPr>
        <p:spPr>
          <a:xfrm>
            <a:off x="3899979" y="3815860"/>
            <a:ext cx="1294524" cy="363415"/>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5C02C6B-CC39-4DE9-B32E-8C4A50033029}"/>
              </a:ext>
            </a:extLst>
          </p:cNvPr>
          <p:cNvSpPr/>
          <p:nvPr/>
        </p:nvSpPr>
        <p:spPr>
          <a:xfrm>
            <a:off x="3103558" y="2548129"/>
            <a:ext cx="1294524" cy="398586"/>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83FF3F8-FED8-47EE-ADAF-A41833E022CB}"/>
              </a:ext>
            </a:extLst>
          </p:cNvPr>
          <p:cNvSpPr/>
          <p:nvPr/>
        </p:nvSpPr>
        <p:spPr>
          <a:xfrm>
            <a:off x="3640015" y="3173201"/>
            <a:ext cx="398585" cy="308553"/>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E501DE1-F5C6-43D3-B504-1EEF2B3FE2FF}"/>
              </a:ext>
            </a:extLst>
          </p:cNvPr>
          <p:cNvSpPr/>
          <p:nvPr/>
        </p:nvSpPr>
        <p:spPr>
          <a:xfrm>
            <a:off x="4038600" y="3211537"/>
            <a:ext cx="927061" cy="308554"/>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048D2AD7-D98A-459B-91E0-1E3FED12DBC3}"/>
              </a:ext>
            </a:extLst>
          </p:cNvPr>
          <p:cNvSpPr/>
          <p:nvPr/>
        </p:nvSpPr>
        <p:spPr>
          <a:xfrm>
            <a:off x="1566210" y="4642338"/>
            <a:ext cx="3628293" cy="363415"/>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634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768"/>
            <a:ext cx="12192000" cy="879467"/>
          </a:xfrm>
        </p:spPr>
        <p:txBody>
          <a:bodyPr/>
          <a:lstStyle/>
          <a:p>
            <a:pPr algn="ctr"/>
            <a:r>
              <a:rPr lang="en-US" dirty="0">
                <a:solidFill>
                  <a:schemeClr val="accent1">
                    <a:lumMod val="75000"/>
                  </a:schemeClr>
                </a:solidFill>
                <a:latin typeface="+mn-lt"/>
              </a:rPr>
              <a:t>Data Preprocessing</a:t>
            </a:r>
          </a:p>
        </p:txBody>
      </p:sp>
      <p:sp>
        <p:nvSpPr>
          <p:cNvPr id="83" name="Rectangle 82"/>
          <p:cNvSpPr/>
          <p:nvPr/>
        </p:nvSpPr>
        <p:spPr bwMode="auto">
          <a:xfrm>
            <a:off x="451105" y="1566672"/>
            <a:ext cx="2667000" cy="1371600"/>
          </a:xfrm>
          <a:prstGeom prst="rect">
            <a:avLst/>
          </a:prstGeom>
          <a:solidFill>
            <a:srgbClr val="FFF8B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hlink"/>
              </a:solidFill>
              <a:effectLst/>
              <a:latin typeface="Verdana" pitchFamily="34" charset="0"/>
            </a:endParaRPr>
          </a:p>
        </p:txBody>
      </p:sp>
      <p:sp>
        <p:nvSpPr>
          <p:cNvPr id="84" name="Rectangle 83"/>
          <p:cNvSpPr/>
          <p:nvPr/>
        </p:nvSpPr>
        <p:spPr bwMode="auto">
          <a:xfrm>
            <a:off x="3422905" y="1566672"/>
            <a:ext cx="5257800" cy="1600200"/>
          </a:xfrm>
          <a:prstGeom prst="rect">
            <a:avLst/>
          </a:prstGeom>
          <a:solidFill>
            <a:srgbClr val="FFF8B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hlink"/>
              </a:solidFill>
              <a:effectLst/>
              <a:latin typeface="Verdana" pitchFamily="34" charset="0"/>
            </a:endParaRPr>
          </a:p>
        </p:txBody>
      </p:sp>
      <p:sp>
        <p:nvSpPr>
          <p:cNvPr id="85" name="Rectangle 84"/>
          <p:cNvSpPr/>
          <p:nvPr/>
        </p:nvSpPr>
        <p:spPr bwMode="auto">
          <a:xfrm>
            <a:off x="451105" y="3319272"/>
            <a:ext cx="3886200" cy="1447800"/>
          </a:xfrm>
          <a:prstGeom prst="rect">
            <a:avLst/>
          </a:prstGeom>
          <a:solidFill>
            <a:srgbClr val="FFF8B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hlink"/>
              </a:solidFill>
              <a:effectLst/>
              <a:latin typeface="Verdana" pitchFamily="34" charset="0"/>
            </a:endParaRPr>
          </a:p>
        </p:txBody>
      </p:sp>
      <p:sp>
        <p:nvSpPr>
          <p:cNvPr id="86" name="Rectangle 85"/>
          <p:cNvSpPr/>
          <p:nvPr/>
        </p:nvSpPr>
        <p:spPr bwMode="auto">
          <a:xfrm>
            <a:off x="4870705" y="3319272"/>
            <a:ext cx="3810000" cy="1447800"/>
          </a:xfrm>
          <a:prstGeom prst="rect">
            <a:avLst/>
          </a:prstGeom>
          <a:solidFill>
            <a:srgbClr val="FFF8B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hlink"/>
              </a:solidFill>
              <a:effectLst/>
              <a:latin typeface="Verdana" pitchFamily="34" charset="0"/>
            </a:endParaRPr>
          </a:p>
        </p:txBody>
      </p:sp>
      <p:sp>
        <p:nvSpPr>
          <p:cNvPr id="87" name="Rectangle 86"/>
          <p:cNvSpPr/>
          <p:nvPr/>
        </p:nvSpPr>
        <p:spPr bwMode="auto">
          <a:xfrm>
            <a:off x="451105" y="4919472"/>
            <a:ext cx="8229600" cy="1371600"/>
          </a:xfrm>
          <a:prstGeom prst="rect">
            <a:avLst/>
          </a:prstGeom>
          <a:solidFill>
            <a:srgbClr val="FFF8B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a:ln>
                <a:noFill/>
              </a:ln>
              <a:solidFill>
                <a:schemeClr val="hlink"/>
              </a:solidFill>
              <a:effectLst/>
              <a:latin typeface="Verdana" pitchFamily="34" charset="0"/>
            </a:endParaRPr>
          </a:p>
        </p:txBody>
      </p:sp>
      <p:sp>
        <p:nvSpPr>
          <p:cNvPr id="88" name="Text Box 31"/>
          <p:cNvSpPr txBox="1">
            <a:spLocks noChangeArrowheads="1"/>
          </p:cNvSpPr>
          <p:nvPr/>
        </p:nvSpPr>
        <p:spPr bwMode="auto">
          <a:xfrm>
            <a:off x="435230" y="4957572"/>
            <a:ext cx="8329588" cy="923330"/>
          </a:xfrm>
          <a:prstGeom prst="rect">
            <a:avLst/>
          </a:prstGeom>
          <a:noFill/>
          <a:ln w="9525">
            <a:noFill/>
            <a:miter lim="800000"/>
            <a:headEnd/>
            <a:tailEnd/>
          </a:ln>
          <a:effectLst/>
        </p:spPr>
        <p:txBody>
          <a:bodyPr wrap="none">
            <a:spAutoFit/>
          </a:bodyPr>
          <a:lstStyle/>
          <a:p>
            <a:pPr>
              <a:spcBef>
                <a:spcPct val="0"/>
              </a:spcBef>
            </a:pPr>
            <a:r>
              <a:rPr lang="en-US" sz="1800" b="0" dirty="0" err="1">
                <a:solidFill>
                  <a:srgbClr val="000000"/>
                </a:solidFill>
                <a:latin typeface="Gill Sans MT" pitchFamily="34" charset="0"/>
              </a:rPr>
              <a:t>PatientID</a:t>
            </a:r>
            <a:r>
              <a:rPr lang="en-US" sz="1800" b="0" dirty="0">
                <a:solidFill>
                  <a:srgbClr val="000000"/>
                </a:solidFill>
                <a:latin typeface="Gill Sans MT" pitchFamily="34" charset="0"/>
              </a:rPr>
              <a:t>    Date Prescribed    Date Filled    Physician    Medication    Dose    Duration</a:t>
            </a:r>
          </a:p>
          <a:p>
            <a:pPr>
              <a:spcBef>
                <a:spcPct val="0"/>
              </a:spcBef>
            </a:pPr>
            <a:endParaRPr lang="en-US" sz="1800" b="0" dirty="0">
              <a:solidFill>
                <a:srgbClr val="FFFF00"/>
              </a:solidFill>
              <a:latin typeface="Gill Sans MT" pitchFamily="34" charset="0"/>
            </a:endParaRPr>
          </a:p>
          <a:p>
            <a:pPr>
              <a:spcBef>
                <a:spcPct val="0"/>
              </a:spcBef>
            </a:pPr>
            <a:r>
              <a:rPr lang="en-US" sz="1800" b="0" dirty="0">
                <a:solidFill>
                  <a:srgbClr val="0033CC"/>
                </a:solidFill>
                <a:latin typeface="Gill Sans MT" pitchFamily="34" charset="0"/>
              </a:rPr>
              <a:t>      P1            5/17/98            5/18/98         Jones          </a:t>
            </a:r>
            <a:r>
              <a:rPr lang="en-US" sz="1800" b="0" dirty="0" err="1">
                <a:solidFill>
                  <a:srgbClr val="0033CC"/>
                </a:solidFill>
                <a:latin typeface="Gill Sans MT" pitchFamily="34" charset="0"/>
              </a:rPr>
              <a:t>prilosec</a:t>
            </a:r>
            <a:r>
              <a:rPr lang="en-US" sz="1800" b="0" dirty="0">
                <a:solidFill>
                  <a:srgbClr val="0033CC"/>
                </a:solidFill>
                <a:latin typeface="Gill Sans MT" pitchFamily="34" charset="0"/>
              </a:rPr>
              <a:t>       10mg    3 months</a:t>
            </a:r>
          </a:p>
        </p:txBody>
      </p:sp>
      <p:sp>
        <p:nvSpPr>
          <p:cNvPr id="89" name="Text Box 24"/>
          <p:cNvSpPr txBox="1">
            <a:spLocks noChangeArrowheads="1"/>
          </p:cNvSpPr>
          <p:nvPr/>
        </p:nvSpPr>
        <p:spPr bwMode="auto">
          <a:xfrm>
            <a:off x="4794505" y="3357372"/>
            <a:ext cx="3797300" cy="1190625"/>
          </a:xfrm>
          <a:prstGeom prst="rect">
            <a:avLst/>
          </a:prstGeom>
          <a:noFill/>
          <a:ln w="9525">
            <a:noFill/>
            <a:miter lim="800000"/>
            <a:headEnd/>
            <a:tailEnd/>
          </a:ln>
          <a:effectLst/>
        </p:spPr>
        <p:txBody>
          <a:bodyPr wrap="none">
            <a:spAutoFit/>
          </a:bodyPr>
          <a:lstStyle/>
          <a:p>
            <a:pPr>
              <a:spcBef>
                <a:spcPct val="0"/>
              </a:spcBef>
            </a:pPr>
            <a:r>
              <a:rPr lang="en-US" sz="1800" b="0" dirty="0" err="1">
                <a:solidFill>
                  <a:srgbClr val="000000"/>
                </a:solidFill>
                <a:latin typeface="Gill Sans MT" pitchFamily="34" charset="0"/>
              </a:rPr>
              <a:t>PatientID</a:t>
            </a:r>
            <a:r>
              <a:rPr lang="en-US" sz="1800" b="0" dirty="0">
                <a:solidFill>
                  <a:srgbClr val="000000"/>
                </a:solidFill>
                <a:latin typeface="Gill Sans MT" pitchFamily="34" charset="0"/>
              </a:rPr>
              <a:t>  SNP1  SNP2   …  SNP500K</a:t>
            </a:r>
          </a:p>
          <a:p>
            <a:pPr>
              <a:spcBef>
                <a:spcPct val="0"/>
              </a:spcBef>
            </a:pPr>
            <a:endParaRPr lang="en-US" sz="1800" b="0" dirty="0">
              <a:solidFill>
                <a:srgbClr val="FFFF00"/>
              </a:solidFill>
              <a:latin typeface="Gill Sans MT" pitchFamily="34" charset="0"/>
            </a:endParaRPr>
          </a:p>
          <a:p>
            <a:pPr>
              <a:spcBef>
                <a:spcPct val="0"/>
              </a:spcBef>
            </a:pPr>
            <a:r>
              <a:rPr lang="en-US" sz="1800" b="0" dirty="0">
                <a:solidFill>
                  <a:srgbClr val="0033CC"/>
                </a:solidFill>
                <a:latin typeface="Gill Sans MT" pitchFamily="34" charset="0"/>
              </a:rPr>
              <a:t>      P1         AA      AB                BB</a:t>
            </a:r>
          </a:p>
          <a:p>
            <a:pPr>
              <a:spcBef>
                <a:spcPct val="0"/>
              </a:spcBef>
            </a:pPr>
            <a:r>
              <a:rPr lang="en-US" sz="1800" b="0" dirty="0">
                <a:solidFill>
                  <a:srgbClr val="0033CC"/>
                </a:solidFill>
                <a:latin typeface="Gill Sans MT" pitchFamily="34" charset="0"/>
              </a:rPr>
              <a:t>      P2         AB      BB                AA</a:t>
            </a:r>
          </a:p>
        </p:txBody>
      </p:sp>
      <p:grpSp>
        <p:nvGrpSpPr>
          <p:cNvPr id="90" name="Group 43"/>
          <p:cNvGrpSpPr/>
          <p:nvPr/>
        </p:nvGrpSpPr>
        <p:grpSpPr>
          <a:xfrm>
            <a:off x="374905" y="1566672"/>
            <a:ext cx="2819400" cy="1541463"/>
            <a:chOff x="457200" y="1905000"/>
            <a:chExt cx="2819400" cy="1541463"/>
          </a:xfrm>
        </p:grpSpPr>
        <p:sp>
          <p:nvSpPr>
            <p:cNvPr id="91" name="Text Box 5"/>
            <p:cNvSpPr txBox="1">
              <a:spLocks noChangeArrowheads="1"/>
            </p:cNvSpPr>
            <p:nvPr/>
          </p:nvSpPr>
          <p:spPr bwMode="auto">
            <a:xfrm>
              <a:off x="457200" y="1981200"/>
              <a:ext cx="2819400" cy="1465263"/>
            </a:xfrm>
            <a:prstGeom prst="rect">
              <a:avLst/>
            </a:prstGeom>
            <a:noFill/>
            <a:ln w="9525">
              <a:noFill/>
              <a:miter lim="800000"/>
              <a:headEnd/>
              <a:tailEnd/>
            </a:ln>
            <a:effectLst/>
          </p:spPr>
          <p:txBody>
            <a:bodyPr>
              <a:spAutoFit/>
            </a:bodyPr>
            <a:lstStyle/>
            <a:p>
              <a:pPr>
                <a:spcBef>
                  <a:spcPct val="0"/>
                </a:spcBef>
              </a:pPr>
              <a:r>
                <a:rPr lang="en-US" sz="1800" b="0" dirty="0" err="1">
                  <a:solidFill>
                    <a:srgbClr val="000000"/>
                  </a:solidFill>
                  <a:latin typeface="Gill Sans MT" pitchFamily="34" charset="0"/>
                </a:rPr>
                <a:t>PatientID</a:t>
              </a:r>
              <a:r>
                <a:rPr lang="en-US" sz="1800" b="0" dirty="0">
                  <a:solidFill>
                    <a:srgbClr val="000000"/>
                  </a:solidFill>
                  <a:latin typeface="Gill Sans MT" pitchFamily="34" charset="0"/>
                </a:rPr>
                <a:t> Gender </a:t>
              </a:r>
              <a:r>
                <a:rPr lang="en-US" sz="1800" b="0" dirty="0" err="1">
                  <a:solidFill>
                    <a:srgbClr val="000000"/>
                  </a:solidFill>
                  <a:latin typeface="Gill Sans MT" pitchFamily="34" charset="0"/>
                </a:rPr>
                <a:t>Birthdate</a:t>
              </a:r>
              <a:endParaRPr lang="en-US" sz="1800" b="0" dirty="0">
                <a:solidFill>
                  <a:srgbClr val="000000"/>
                </a:solidFill>
                <a:latin typeface="Gill Sans MT" pitchFamily="34" charset="0"/>
              </a:endParaRPr>
            </a:p>
            <a:p>
              <a:pPr>
                <a:spcBef>
                  <a:spcPct val="0"/>
                </a:spcBef>
              </a:pPr>
              <a:endParaRPr lang="en-US" sz="1800" b="0" dirty="0">
                <a:solidFill>
                  <a:srgbClr val="FFFF00"/>
                </a:solidFill>
                <a:latin typeface="Gill Sans MT" pitchFamily="34" charset="0"/>
              </a:endParaRPr>
            </a:p>
            <a:p>
              <a:pPr>
                <a:spcBef>
                  <a:spcPct val="0"/>
                </a:spcBef>
              </a:pPr>
              <a:r>
                <a:rPr lang="en-US" sz="1800" b="0" dirty="0">
                  <a:solidFill>
                    <a:srgbClr val="0033CC"/>
                  </a:solidFill>
                  <a:latin typeface="Gill Sans MT" pitchFamily="34" charset="0"/>
                </a:rPr>
                <a:t>      P1          M      3/22/63</a:t>
              </a:r>
            </a:p>
            <a:p>
              <a:pPr>
                <a:spcBef>
                  <a:spcPct val="0"/>
                </a:spcBef>
              </a:pPr>
              <a:endParaRPr lang="en-US" sz="1800" b="0" dirty="0">
                <a:solidFill>
                  <a:srgbClr val="FFFF00"/>
                </a:solidFill>
                <a:latin typeface="Gill Sans MT" pitchFamily="34" charset="0"/>
              </a:endParaRPr>
            </a:p>
            <a:p>
              <a:pPr>
                <a:spcBef>
                  <a:spcPct val="0"/>
                </a:spcBef>
              </a:pPr>
              <a:r>
                <a:rPr lang="en-US" sz="1800" b="0" dirty="0">
                  <a:solidFill>
                    <a:srgbClr val="FFFF00"/>
                  </a:solidFill>
                  <a:latin typeface="Gill Sans MT" pitchFamily="34" charset="0"/>
                </a:rPr>
                <a:t>      </a:t>
              </a:r>
            </a:p>
          </p:txBody>
        </p:sp>
        <p:sp>
          <p:nvSpPr>
            <p:cNvPr id="92" name="Rectangle 3"/>
            <p:cNvSpPr>
              <a:spLocks noChangeArrowheads="1"/>
            </p:cNvSpPr>
            <p:nvPr/>
          </p:nvSpPr>
          <p:spPr bwMode="auto">
            <a:xfrm>
              <a:off x="533400" y="1905000"/>
              <a:ext cx="2590800" cy="1371600"/>
            </a:xfrm>
            <a:prstGeom prst="rect">
              <a:avLst/>
            </a:prstGeom>
            <a:noFill/>
            <a:ln w="9525">
              <a:solidFill>
                <a:schemeClr val="accent1"/>
              </a:solidFill>
              <a:miter lim="800000"/>
              <a:headEnd/>
              <a:tailEnd/>
            </a:ln>
            <a:effectLst/>
          </p:spPr>
          <p:txBody>
            <a:bodyPr wrap="none" anchor="ctr"/>
            <a:lstStyle/>
            <a:p>
              <a:endParaRPr lang="en-US">
                <a:solidFill>
                  <a:srgbClr val="FFFF00"/>
                </a:solidFill>
                <a:latin typeface="Gill Sans MT" pitchFamily="34" charset="0"/>
              </a:endParaRPr>
            </a:p>
          </p:txBody>
        </p:sp>
        <p:sp>
          <p:nvSpPr>
            <p:cNvPr id="93" name="Line 4"/>
            <p:cNvSpPr>
              <a:spLocks noChangeShapeType="1"/>
            </p:cNvSpPr>
            <p:nvPr/>
          </p:nvSpPr>
          <p:spPr bwMode="auto">
            <a:xfrm>
              <a:off x="533400" y="2362200"/>
              <a:ext cx="2590800" cy="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94" name="Line 6"/>
            <p:cNvSpPr>
              <a:spLocks noChangeShapeType="1"/>
            </p:cNvSpPr>
            <p:nvPr/>
          </p:nvSpPr>
          <p:spPr bwMode="auto">
            <a:xfrm>
              <a:off x="1447800" y="1905000"/>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95" name="Line 7"/>
            <p:cNvSpPr>
              <a:spLocks noChangeShapeType="1"/>
            </p:cNvSpPr>
            <p:nvPr/>
          </p:nvSpPr>
          <p:spPr bwMode="auto">
            <a:xfrm>
              <a:off x="2209800" y="1905000"/>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grpSp>
      <p:sp>
        <p:nvSpPr>
          <p:cNvPr id="96" name="Rectangle 8"/>
          <p:cNvSpPr>
            <a:spLocks noChangeArrowheads="1"/>
          </p:cNvSpPr>
          <p:nvPr/>
        </p:nvSpPr>
        <p:spPr bwMode="auto">
          <a:xfrm>
            <a:off x="3422905" y="1566672"/>
            <a:ext cx="5257800" cy="1600200"/>
          </a:xfrm>
          <a:prstGeom prst="rect">
            <a:avLst/>
          </a:prstGeom>
          <a:noFill/>
          <a:ln w="9525">
            <a:solidFill>
              <a:schemeClr val="accent1"/>
            </a:solidFill>
            <a:miter lim="800000"/>
            <a:headEnd/>
            <a:tailEnd/>
          </a:ln>
          <a:effectLst/>
        </p:spPr>
        <p:txBody>
          <a:bodyPr wrap="none" anchor="ctr"/>
          <a:lstStyle/>
          <a:p>
            <a:pPr algn="ctr">
              <a:spcBef>
                <a:spcPct val="0"/>
              </a:spcBef>
            </a:pPr>
            <a:endParaRPr lang="en-US" sz="2400" b="0">
              <a:solidFill>
                <a:srgbClr val="FFFF00"/>
              </a:solidFill>
              <a:latin typeface="Gill Sans MT" pitchFamily="34" charset="0"/>
            </a:endParaRPr>
          </a:p>
        </p:txBody>
      </p:sp>
      <p:sp>
        <p:nvSpPr>
          <p:cNvPr id="97" name="Line 9"/>
          <p:cNvSpPr>
            <a:spLocks noChangeShapeType="1"/>
          </p:cNvSpPr>
          <p:nvPr/>
        </p:nvSpPr>
        <p:spPr bwMode="auto">
          <a:xfrm>
            <a:off x="3422905" y="2023872"/>
            <a:ext cx="5257800" cy="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98" name="Text Box 10"/>
          <p:cNvSpPr txBox="1">
            <a:spLocks noChangeArrowheads="1"/>
          </p:cNvSpPr>
          <p:nvPr/>
        </p:nvSpPr>
        <p:spPr bwMode="auto">
          <a:xfrm>
            <a:off x="3346705" y="1566672"/>
            <a:ext cx="5441746" cy="1200329"/>
          </a:xfrm>
          <a:prstGeom prst="rect">
            <a:avLst/>
          </a:prstGeom>
          <a:noFill/>
          <a:ln w="9525">
            <a:noFill/>
            <a:miter lim="800000"/>
            <a:headEnd/>
            <a:tailEnd/>
          </a:ln>
          <a:effectLst/>
        </p:spPr>
        <p:txBody>
          <a:bodyPr wrap="none">
            <a:spAutoFit/>
          </a:bodyPr>
          <a:lstStyle/>
          <a:p>
            <a:pPr>
              <a:spcBef>
                <a:spcPct val="0"/>
              </a:spcBef>
            </a:pPr>
            <a:r>
              <a:rPr lang="en-US" sz="1800" b="0" dirty="0" err="1">
                <a:solidFill>
                  <a:srgbClr val="000000"/>
                </a:solidFill>
                <a:latin typeface="Gill Sans MT" pitchFamily="34" charset="0"/>
              </a:rPr>
              <a:t>PatientID</a:t>
            </a:r>
            <a:r>
              <a:rPr lang="en-US" sz="1800" b="0" dirty="0">
                <a:solidFill>
                  <a:srgbClr val="000000"/>
                </a:solidFill>
                <a:latin typeface="Gill Sans MT" pitchFamily="34" charset="0"/>
              </a:rPr>
              <a:t>  Date    Physician  Symptoms      Diagnosis</a:t>
            </a:r>
          </a:p>
          <a:p>
            <a:pPr>
              <a:spcBef>
                <a:spcPct val="0"/>
              </a:spcBef>
            </a:pPr>
            <a:endParaRPr lang="en-US" sz="1800" b="0" dirty="0">
              <a:solidFill>
                <a:srgbClr val="FFFF00"/>
              </a:solidFill>
              <a:latin typeface="Gill Sans MT" pitchFamily="34" charset="0"/>
            </a:endParaRPr>
          </a:p>
          <a:p>
            <a:pPr>
              <a:spcBef>
                <a:spcPct val="0"/>
              </a:spcBef>
            </a:pPr>
            <a:r>
              <a:rPr lang="en-US" sz="1800" b="0" dirty="0">
                <a:solidFill>
                  <a:srgbClr val="0033CC"/>
                </a:solidFill>
                <a:latin typeface="Gill Sans MT" pitchFamily="34" charset="0"/>
              </a:rPr>
              <a:t>      P1       1/1/01    Smith     palpitations   hypoglycemic</a:t>
            </a:r>
          </a:p>
          <a:p>
            <a:pPr>
              <a:spcBef>
                <a:spcPct val="0"/>
              </a:spcBef>
            </a:pPr>
            <a:r>
              <a:rPr lang="en-US" sz="1800" b="0" dirty="0">
                <a:solidFill>
                  <a:srgbClr val="0033CC"/>
                </a:solidFill>
                <a:latin typeface="Gill Sans MT" pitchFamily="34" charset="0"/>
              </a:rPr>
              <a:t>      P1       2/1/03    Jones      fever, aches    influenza</a:t>
            </a:r>
          </a:p>
        </p:txBody>
      </p:sp>
      <p:sp>
        <p:nvSpPr>
          <p:cNvPr id="99" name="Line 11"/>
          <p:cNvSpPr>
            <a:spLocks noChangeShapeType="1"/>
          </p:cNvSpPr>
          <p:nvPr/>
        </p:nvSpPr>
        <p:spPr bwMode="auto">
          <a:xfrm>
            <a:off x="4489705" y="1566672"/>
            <a:ext cx="0" cy="16002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0" name="Line 12"/>
          <p:cNvSpPr>
            <a:spLocks noChangeShapeType="1"/>
          </p:cNvSpPr>
          <p:nvPr/>
        </p:nvSpPr>
        <p:spPr bwMode="auto">
          <a:xfrm>
            <a:off x="5099305" y="1566672"/>
            <a:ext cx="0" cy="16002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1" name="Line 13"/>
          <p:cNvSpPr>
            <a:spLocks noChangeShapeType="1"/>
          </p:cNvSpPr>
          <p:nvPr/>
        </p:nvSpPr>
        <p:spPr bwMode="auto">
          <a:xfrm>
            <a:off x="6089905" y="1566672"/>
            <a:ext cx="0" cy="16002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2" name="Line 14"/>
          <p:cNvSpPr>
            <a:spLocks noChangeShapeType="1"/>
          </p:cNvSpPr>
          <p:nvPr/>
        </p:nvSpPr>
        <p:spPr bwMode="auto">
          <a:xfrm>
            <a:off x="7309105" y="1566672"/>
            <a:ext cx="0" cy="16002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3" name="Rectangle 15"/>
          <p:cNvSpPr>
            <a:spLocks noChangeArrowheads="1"/>
          </p:cNvSpPr>
          <p:nvPr/>
        </p:nvSpPr>
        <p:spPr bwMode="auto">
          <a:xfrm>
            <a:off x="451105" y="3319272"/>
            <a:ext cx="3886200" cy="1447800"/>
          </a:xfrm>
          <a:prstGeom prst="rect">
            <a:avLst/>
          </a:prstGeom>
          <a:noFill/>
          <a:ln w="9525">
            <a:solidFill>
              <a:schemeClr val="accent1"/>
            </a:solidFill>
            <a:miter lim="800000"/>
            <a:headEnd/>
            <a:tailEnd/>
          </a:ln>
          <a:effectLst/>
        </p:spPr>
        <p:txBody>
          <a:bodyPr wrap="none" anchor="ctr"/>
          <a:lstStyle/>
          <a:p>
            <a:pPr algn="ctr">
              <a:spcBef>
                <a:spcPct val="0"/>
              </a:spcBef>
            </a:pPr>
            <a:endParaRPr lang="en-US" sz="2400" b="0">
              <a:solidFill>
                <a:srgbClr val="FFFF00"/>
              </a:solidFill>
              <a:latin typeface="Gill Sans MT" pitchFamily="34" charset="0"/>
            </a:endParaRPr>
          </a:p>
        </p:txBody>
      </p:sp>
      <p:sp>
        <p:nvSpPr>
          <p:cNvPr id="104" name="Line 16"/>
          <p:cNvSpPr>
            <a:spLocks noChangeShapeType="1"/>
          </p:cNvSpPr>
          <p:nvPr/>
        </p:nvSpPr>
        <p:spPr bwMode="auto">
          <a:xfrm>
            <a:off x="451105" y="3776472"/>
            <a:ext cx="3886200" cy="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5" name="Text Box 17"/>
          <p:cNvSpPr txBox="1">
            <a:spLocks noChangeArrowheads="1"/>
          </p:cNvSpPr>
          <p:nvPr/>
        </p:nvSpPr>
        <p:spPr bwMode="auto">
          <a:xfrm>
            <a:off x="451105" y="3319272"/>
            <a:ext cx="3870611" cy="369332"/>
          </a:xfrm>
          <a:prstGeom prst="rect">
            <a:avLst/>
          </a:prstGeom>
          <a:noFill/>
          <a:ln w="9525">
            <a:noFill/>
            <a:miter lim="800000"/>
            <a:headEnd/>
            <a:tailEnd/>
          </a:ln>
          <a:effectLst/>
        </p:spPr>
        <p:txBody>
          <a:bodyPr wrap="none">
            <a:spAutoFit/>
          </a:bodyPr>
          <a:lstStyle/>
          <a:p>
            <a:pPr>
              <a:spcBef>
                <a:spcPct val="0"/>
              </a:spcBef>
            </a:pPr>
            <a:r>
              <a:rPr lang="en-US" sz="1800" b="0" dirty="0" err="1">
                <a:solidFill>
                  <a:srgbClr val="000000"/>
                </a:solidFill>
                <a:latin typeface="Gill Sans MT" pitchFamily="34" charset="0"/>
              </a:rPr>
              <a:t>PatientID</a:t>
            </a:r>
            <a:r>
              <a:rPr lang="en-US" sz="1800" b="0" dirty="0">
                <a:solidFill>
                  <a:srgbClr val="000000"/>
                </a:solidFill>
                <a:latin typeface="Gill Sans MT" pitchFamily="34" charset="0"/>
              </a:rPr>
              <a:t>   Date     Lab Test        Result</a:t>
            </a:r>
          </a:p>
        </p:txBody>
      </p:sp>
      <p:sp>
        <p:nvSpPr>
          <p:cNvPr id="106" name="Line 18"/>
          <p:cNvSpPr>
            <a:spLocks noChangeShapeType="1"/>
          </p:cNvSpPr>
          <p:nvPr/>
        </p:nvSpPr>
        <p:spPr bwMode="auto">
          <a:xfrm>
            <a:off x="14417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7" name="Line 19"/>
          <p:cNvSpPr>
            <a:spLocks noChangeShapeType="1"/>
          </p:cNvSpPr>
          <p:nvPr/>
        </p:nvSpPr>
        <p:spPr bwMode="auto">
          <a:xfrm>
            <a:off x="21275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8" name="Line 20"/>
          <p:cNvSpPr>
            <a:spLocks noChangeShapeType="1"/>
          </p:cNvSpPr>
          <p:nvPr/>
        </p:nvSpPr>
        <p:spPr bwMode="auto">
          <a:xfrm>
            <a:off x="3633920"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09" name="Text Box 21"/>
          <p:cNvSpPr txBox="1">
            <a:spLocks noChangeArrowheads="1"/>
          </p:cNvSpPr>
          <p:nvPr/>
        </p:nvSpPr>
        <p:spPr bwMode="auto">
          <a:xfrm>
            <a:off x="495989" y="3814572"/>
            <a:ext cx="3850734" cy="800219"/>
          </a:xfrm>
          <a:prstGeom prst="rect">
            <a:avLst/>
          </a:prstGeom>
          <a:noFill/>
          <a:ln w="9525">
            <a:noFill/>
            <a:miter lim="800000"/>
            <a:headEnd/>
            <a:tailEnd/>
          </a:ln>
          <a:effectLst/>
        </p:spPr>
        <p:txBody>
          <a:bodyPr wrap="none">
            <a:spAutoFit/>
          </a:bodyPr>
          <a:lstStyle/>
          <a:p>
            <a:pPr>
              <a:spcBef>
                <a:spcPct val="0"/>
              </a:spcBef>
            </a:pPr>
            <a:r>
              <a:rPr lang="en-US" sz="1800" b="0" dirty="0">
                <a:solidFill>
                  <a:srgbClr val="0033CC"/>
                </a:solidFill>
                <a:latin typeface="Gill Sans MT" pitchFamily="34" charset="0"/>
              </a:rPr>
              <a:t>    P1       1/1/01  </a:t>
            </a:r>
            <a:r>
              <a:rPr lang="en-US" dirty="0">
                <a:solidFill>
                  <a:srgbClr val="0033CC"/>
                </a:solidFill>
                <a:latin typeface="Gill Sans MT" pitchFamily="34" charset="0"/>
              </a:rPr>
              <a:t>24 hours urine  </a:t>
            </a:r>
            <a:r>
              <a:rPr lang="en-US" sz="1800" b="0" dirty="0">
                <a:solidFill>
                  <a:srgbClr val="0033CC"/>
                </a:solidFill>
                <a:latin typeface="Gill Sans MT" pitchFamily="34" charset="0"/>
              </a:rPr>
              <a:t>42</a:t>
            </a:r>
          </a:p>
          <a:p>
            <a:pPr>
              <a:spcBef>
                <a:spcPct val="0"/>
              </a:spcBef>
            </a:pPr>
            <a:r>
              <a:rPr lang="en-US" sz="1800" b="0" dirty="0">
                <a:solidFill>
                  <a:srgbClr val="0033CC"/>
                </a:solidFill>
                <a:latin typeface="Gill Sans MT" pitchFamily="34" charset="0"/>
              </a:rPr>
              <a:t>    P1       1/9/01  blood glucose       </a:t>
            </a:r>
            <a:r>
              <a:rPr lang="en-US" sz="2800" dirty="0">
                <a:solidFill>
                  <a:srgbClr val="00B050"/>
                </a:solidFill>
                <a:latin typeface="Gill Sans MT" pitchFamily="34" charset="0"/>
              </a:rPr>
              <a:t>??</a:t>
            </a:r>
            <a:endParaRPr lang="en-US" sz="2400" dirty="0">
              <a:solidFill>
                <a:srgbClr val="00B050"/>
              </a:solidFill>
              <a:latin typeface="Gill Sans MT" pitchFamily="34" charset="0"/>
            </a:endParaRPr>
          </a:p>
        </p:txBody>
      </p:sp>
      <p:sp>
        <p:nvSpPr>
          <p:cNvPr id="110" name="Rectangle 22"/>
          <p:cNvSpPr>
            <a:spLocks noChangeArrowheads="1"/>
          </p:cNvSpPr>
          <p:nvPr/>
        </p:nvSpPr>
        <p:spPr bwMode="auto">
          <a:xfrm>
            <a:off x="4870705" y="3319272"/>
            <a:ext cx="3810000" cy="1447800"/>
          </a:xfrm>
          <a:prstGeom prst="rect">
            <a:avLst/>
          </a:prstGeom>
          <a:noFill/>
          <a:ln w="9525">
            <a:solidFill>
              <a:schemeClr val="accent1"/>
            </a:solidFill>
            <a:miter lim="800000"/>
            <a:headEnd/>
            <a:tailEnd/>
          </a:ln>
          <a:effectLst/>
        </p:spPr>
        <p:txBody>
          <a:bodyPr wrap="none" anchor="ctr"/>
          <a:lstStyle/>
          <a:p>
            <a:endParaRPr lang="en-US">
              <a:solidFill>
                <a:srgbClr val="FFFF00"/>
              </a:solidFill>
              <a:latin typeface="Gill Sans MT" pitchFamily="34" charset="0"/>
            </a:endParaRPr>
          </a:p>
        </p:txBody>
      </p:sp>
      <p:sp>
        <p:nvSpPr>
          <p:cNvPr id="111" name="Line 23"/>
          <p:cNvSpPr>
            <a:spLocks noChangeShapeType="1"/>
          </p:cNvSpPr>
          <p:nvPr/>
        </p:nvSpPr>
        <p:spPr bwMode="auto">
          <a:xfrm>
            <a:off x="4870705" y="3776472"/>
            <a:ext cx="3810000" cy="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2" name="Line 25"/>
          <p:cNvSpPr>
            <a:spLocks noChangeShapeType="1"/>
          </p:cNvSpPr>
          <p:nvPr/>
        </p:nvSpPr>
        <p:spPr bwMode="auto">
          <a:xfrm>
            <a:off x="57851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3" name="Line 26"/>
          <p:cNvSpPr>
            <a:spLocks noChangeShapeType="1"/>
          </p:cNvSpPr>
          <p:nvPr/>
        </p:nvSpPr>
        <p:spPr bwMode="auto">
          <a:xfrm>
            <a:off x="64709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4" name="Line 27"/>
          <p:cNvSpPr>
            <a:spLocks noChangeShapeType="1"/>
          </p:cNvSpPr>
          <p:nvPr/>
        </p:nvSpPr>
        <p:spPr bwMode="auto">
          <a:xfrm>
            <a:off x="71567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5" name="Line 28"/>
          <p:cNvSpPr>
            <a:spLocks noChangeShapeType="1"/>
          </p:cNvSpPr>
          <p:nvPr/>
        </p:nvSpPr>
        <p:spPr bwMode="auto">
          <a:xfrm>
            <a:off x="7537705" y="3319272"/>
            <a:ext cx="0" cy="14478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6" name="Rectangle 29"/>
          <p:cNvSpPr>
            <a:spLocks noChangeArrowheads="1"/>
          </p:cNvSpPr>
          <p:nvPr/>
        </p:nvSpPr>
        <p:spPr bwMode="auto">
          <a:xfrm>
            <a:off x="451105" y="4919472"/>
            <a:ext cx="8229600" cy="1371600"/>
          </a:xfrm>
          <a:prstGeom prst="rect">
            <a:avLst/>
          </a:prstGeom>
          <a:noFill/>
          <a:ln w="9525">
            <a:solidFill>
              <a:schemeClr val="accent1"/>
            </a:solidFill>
            <a:miter lim="800000"/>
            <a:headEnd/>
            <a:tailEnd/>
          </a:ln>
          <a:effectLst/>
        </p:spPr>
        <p:txBody>
          <a:bodyPr wrap="none" anchor="ctr"/>
          <a:lstStyle/>
          <a:p>
            <a:pPr algn="ctr">
              <a:spcBef>
                <a:spcPct val="0"/>
              </a:spcBef>
            </a:pPr>
            <a:endParaRPr lang="en-US" sz="2400" b="0">
              <a:solidFill>
                <a:srgbClr val="FFFF00"/>
              </a:solidFill>
              <a:latin typeface="Gill Sans MT" pitchFamily="34" charset="0"/>
            </a:endParaRPr>
          </a:p>
        </p:txBody>
      </p:sp>
      <p:sp>
        <p:nvSpPr>
          <p:cNvPr id="117" name="Line 30"/>
          <p:cNvSpPr>
            <a:spLocks noChangeShapeType="1"/>
          </p:cNvSpPr>
          <p:nvPr/>
        </p:nvSpPr>
        <p:spPr bwMode="auto">
          <a:xfrm>
            <a:off x="451105" y="5376672"/>
            <a:ext cx="8229600" cy="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8" name="Line 32"/>
          <p:cNvSpPr>
            <a:spLocks noChangeShapeType="1"/>
          </p:cNvSpPr>
          <p:nvPr/>
        </p:nvSpPr>
        <p:spPr bwMode="auto">
          <a:xfrm>
            <a:off x="15179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19" name="Line 33"/>
          <p:cNvSpPr>
            <a:spLocks noChangeShapeType="1"/>
          </p:cNvSpPr>
          <p:nvPr/>
        </p:nvSpPr>
        <p:spPr bwMode="auto">
          <a:xfrm>
            <a:off x="31943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20" name="Line 34"/>
          <p:cNvSpPr>
            <a:spLocks noChangeShapeType="1"/>
          </p:cNvSpPr>
          <p:nvPr/>
        </p:nvSpPr>
        <p:spPr bwMode="auto">
          <a:xfrm>
            <a:off x="44897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21" name="Line 35"/>
          <p:cNvSpPr>
            <a:spLocks noChangeShapeType="1"/>
          </p:cNvSpPr>
          <p:nvPr/>
        </p:nvSpPr>
        <p:spPr bwMode="auto">
          <a:xfrm>
            <a:off x="55565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22" name="Line 36"/>
          <p:cNvSpPr>
            <a:spLocks noChangeShapeType="1"/>
          </p:cNvSpPr>
          <p:nvPr/>
        </p:nvSpPr>
        <p:spPr bwMode="auto">
          <a:xfrm>
            <a:off x="68519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23" name="Line 37"/>
          <p:cNvSpPr>
            <a:spLocks noChangeShapeType="1"/>
          </p:cNvSpPr>
          <p:nvPr/>
        </p:nvSpPr>
        <p:spPr bwMode="auto">
          <a:xfrm>
            <a:off x="7537705" y="4919472"/>
            <a:ext cx="0" cy="1371600"/>
          </a:xfrm>
          <a:prstGeom prst="line">
            <a:avLst/>
          </a:prstGeom>
          <a:noFill/>
          <a:ln w="9525">
            <a:solidFill>
              <a:schemeClr val="accent1"/>
            </a:solidFill>
            <a:round/>
            <a:headEnd/>
            <a:tailEnd/>
          </a:ln>
          <a:effectLst/>
        </p:spPr>
        <p:txBody>
          <a:bodyPr/>
          <a:lstStyle/>
          <a:p>
            <a:endParaRPr lang="en-US">
              <a:solidFill>
                <a:srgbClr val="FFFF00"/>
              </a:solidFill>
              <a:latin typeface="Gill Sans MT" pitchFamily="34" charset="0"/>
            </a:endParaRPr>
          </a:p>
        </p:txBody>
      </p:sp>
      <p:sp>
        <p:nvSpPr>
          <p:cNvPr id="124" name="TextBox 39"/>
          <p:cNvSpPr txBox="1"/>
          <p:nvPr/>
        </p:nvSpPr>
        <p:spPr>
          <a:xfrm rot="16200000">
            <a:off x="-351314" y="2123780"/>
            <a:ext cx="1357872" cy="323165"/>
          </a:xfrm>
          <a:prstGeom prst="rect">
            <a:avLst/>
          </a:prstGeom>
          <a:noFill/>
        </p:spPr>
        <p:txBody>
          <a:bodyPr wrap="none" rtlCol="0">
            <a:spAutoFit/>
          </a:bodyPr>
          <a:lstStyle/>
          <a:p>
            <a:r>
              <a:rPr lang="en-US" sz="1500" b="1" dirty="0">
                <a:solidFill>
                  <a:srgbClr val="FF0000"/>
                </a:solidFill>
                <a:latin typeface="Trebuchet MS" pitchFamily="34" charset="0"/>
              </a:rPr>
              <a:t>Patient Table</a:t>
            </a:r>
          </a:p>
        </p:txBody>
      </p:sp>
      <p:sp>
        <p:nvSpPr>
          <p:cNvPr id="125" name="TextBox 40"/>
          <p:cNvSpPr txBox="1"/>
          <p:nvPr/>
        </p:nvSpPr>
        <p:spPr>
          <a:xfrm rot="16200000">
            <a:off x="2745135" y="2111776"/>
            <a:ext cx="1108573" cy="323165"/>
          </a:xfrm>
          <a:prstGeom prst="rect">
            <a:avLst/>
          </a:prstGeom>
          <a:noFill/>
        </p:spPr>
        <p:txBody>
          <a:bodyPr wrap="none" rtlCol="0">
            <a:spAutoFit/>
          </a:bodyPr>
          <a:lstStyle/>
          <a:p>
            <a:r>
              <a:rPr lang="en-US" sz="1500" b="1" dirty="0">
                <a:solidFill>
                  <a:srgbClr val="FF0000"/>
                </a:solidFill>
                <a:latin typeface="Trebuchet MS" pitchFamily="34" charset="0"/>
              </a:rPr>
              <a:t>Visit Table</a:t>
            </a:r>
          </a:p>
        </p:txBody>
      </p:sp>
      <p:sp>
        <p:nvSpPr>
          <p:cNvPr id="126" name="TextBox 41"/>
          <p:cNvSpPr txBox="1"/>
          <p:nvPr/>
        </p:nvSpPr>
        <p:spPr>
          <a:xfrm rot="16200000">
            <a:off x="-177100" y="3940576"/>
            <a:ext cx="1009444" cy="323165"/>
          </a:xfrm>
          <a:prstGeom prst="rect">
            <a:avLst/>
          </a:prstGeom>
          <a:noFill/>
        </p:spPr>
        <p:txBody>
          <a:bodyPr wrap="none" rtlCol="0">
            <a:spAutoFit/>
          </a:bodyPr>
          <a:lstStyle/>
          <a:p>
            <a:r>
              <a:rPr lang="en-US" sz="1500" b="1" dirty="0">
                <a:solidFill>
                  <a:srgbClr val="FF0000"/>
                </a:solidFill>
                <a:latin typeface="Trebuchet MS" pitchFamily="34" charset="0"/>
              </a:rPr>
              <a:t>Lab Tests</a:t>
            </a:r>
          </a:p>
        </p:txBody>
      </p:sp>
      <p:sp>
        <p:nvSpPr>
          <p:cNvPr id="127" name="TextBox 42"/>
          <p:cNvSpPr txBox="1"/>
          <p:nvPr/>
        </p:nvSpPr>
        <p:spPr>
          <a:xfrm rot="16200000">
            <a:off x="4211210" y="3898803"/>
            <a:ext cx="1072025" cy="323165"/>
          </a:xfrm>
          <a:prstGeom prst="rect">
            <a:avLst/>
          </a:prstGeom>
          <a:noFill/>
        </p:spPr>
        <p:txBody>
          <a:bodyPr wrap="none" rtlCol="0">
            <a:spAutoFit/>
          </a:bodyPr>
          <a:lstStyle/>
          <a:p>
            <a:r>
              <a:rPr lang="en-US" sz="1500" b="1" dirty="0">
                <a:solidFill>
                  <a:srgbClr val="FF0000"/>
                </a:solidFill>
                <a:latin typeface="Trebuchet MS" pitchFamily="34" charset="0"/>
              </a:rPr>
              <a:t>SNP Table</a:t>
            </a:r>
          </a:p>
        </p:txBody>
      </p:sp>
      <p:sp>
        <p:nvSpPr>
          <p:cNvPr id="128" name="TextBox 127"/>
          <p:cNvSpPr txBox="1"/>
          <p:nvPr/>
        </p:nvSpPr>
        <p:spPr>
          <a:xfrm rot="16200000">
            <a:off x="-353815" y="5448052"/>
            <a:ext cx="1362874" cy="323165"/>
          </a:xfrm>
          <a:prstGeom prst="rect">
            <a:avLst/>
          </a:prstGeom>
          <a:noFill/>
        </p:spPr>
        <p:txBody>
          <a:bodyPr wrap="none" rtlCol="0">
            <a:spAutoFit/>
          </a:bodyPr>
          <a:lstStyle/>
          <a:p>
            <a:r>
              <a:rPr lang="en-US" sz="1500" b="1" dirty="0">
                <a:solidFill>
                  <a:srgbClr val="FF0000"/>
                </a:solidFill>
                <a:latin typeface="Trebuchet MS" pitchFamily="34" charset="0"/>
              </a:rPr>
              <a:t>Prescriptions</a:t>
            </a:r>
          </a:p>
        </p:txBody>
      </p:sp>
      <p:sp>
        <p:nvSpPr>
          <p:cNvPr id="129" name="Ellipse 45"/>
          <p:cNvSpPr/>
          <p:nvPr/>
        </p:nvSpPr>
        <p:spPr bwMode="auto">
          <a:xfrm>
            <a:off x="3791205" y="4138601"/>
            <a:ext cx="609600" cy="476071"/>
          </a:xfrm>
          <a:prstGeom prst="ellipse">
            <a:avLst/>
          </a:prstGeom>
          <a:noFill/>
          <a:ln w="5715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600" b="1" i="0" u="none" strike="noStrike" cap="none" normalizeH="0" baseline="0">
              <a:ln>
                <a:noFill/>
              </a:ln>
              <a:solidFill>
                <a:schemeClr val="hlink"/>
              </a:solidFill>
              <a:effectLst/>
              <a:latin typeface="Verdana" pitchFamily="34" charset="0"/>
            </a:endParaRPr>
          </a:p>
        </p:txBody>
      </p:sp>
      <p:sp>
        <p:nvSpPr>
          <p:cNvPr id="130" name="Nach rechts gekrümmter Pfeil 46"/>
          <p:cNvSpPr/>
          <p:nvPr/>
        </p:nvSpPr>
        <p:spPr bwMode="auto">
          <a:xfrm rot="19530499">
            <a:off x="1163469" y="2573569"/>
            <a:ext cx="1153830" cy="1797610"/>
          </a:xfrm>
          <a:prstGeom prst="curvedRightArrow">
            <a:avLst>
              <a:gd name="adj1" fmla="val 15782"/>
              <a:gd name="adj2" fmla="val 50000"/>
              <a:gd name="adj3" fmla="val 25000"/>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3600" b="1" i="0" u="none" strike="noStrike" cap="none" normalizeH="0" baseline="0">
              <a:ln>
                <a:noFill/>
              </a:ln>
              <a:solidFill>
                <a:schemeClr val="hlink"/>
              </a:solidFill>
              <a:effectLst/>
              <a:latin typeface="Verdana" pitchFamily="34" charset="0"/>
            </a:endParaRPr>
          </a:p>
        </p:txBody>
      </p:sp>
      <p:sp>
        <p:nvSpPr>
          <p:cNvPr id="131" name="Nach rechts gekrümmter Pfeil 47"/>
          <p:cNvSpPr/>
          <p:nvPr/>
        </p:nvSpPr>
        <p:spPr bwMode="auto">
          <a:xfrm rot="5400000">
            <a:off x="7198387" y="686790"/>
            <a:ext cx="386256" cy="1536420"/>
          </a:xfrm>
          <a:prstGeom prst="curvedRightArrow">
            <a:avLst>
              <a:gd name="adj1" fmla="val 30721"/>
              <a:gd name="adj2" fmla="val 50000"/>
              <a:gd name="adj3" fmla="val 25000"/>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3600" b="1" i="0" u="none" strike="noStrike" cap="none" normalizeH="0" baseline="0">
              <a:ln>
                <a:noFill/>
              </a:ln>
              <a:solidFill>
                <a:schemeClr val="hlink"/>
              </a:solidFill>
              <a:effectLst/>
              <a:latin typeface="Verdana" pitchFamily="34" charset="0"/>
            </a:endParaRPr>
          </a:p>
        </p:txBody>
      </p:sp>
      <p:sp>
        <p:nvSpPr>
          <p:cNvPr id="132" name="Nach links gekrümmter Pfeil 48"/>
          <p:cNvSpPr/>
          <p:nvPr/>
        </p:nvSpPr>
        <p:spPr bwMode="auto">
          <a:xfrm rot="16200000">
            <a:off x="4313503" y="3143070"/>
            <a:ext cx="504804" cy="3352800"/>
          </a:xfrm>
          <a:prstGeom prst="curvedLeftArrow">
            <a:avLst>
              <a:gd name="adj1" fmla="val 50000"/>
              <a:gd name="adj2" fmla="val 171726"/>
              <a:gd name="adj3" fmla="val 25000"/>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3600" b="1" i="0" u="none" strike="noStrike" cap="none" normalizeH="0" baseline="0">
              <a:ln>
                <a:noFill/>
              </a:ln>
              <a:solidFill>
                <a:schemeClr val="hlink"/>
              </a:solidFill>
              <a:effectLst/>
              <a:latin typeface="Verdana" pitchFamily="34" charset="0"/>
            </a:endParaRPr>
          </a:p>
        </p:txBody>
      </p:sp>
      <p:sp>
        <p:nvSpPr>
          <p:cNvPr id="133" name="Nach rechts gekrümmter Pfeil 49"/>
          <p:cNvSpPr/>
          <p:nvPr/>
        </p:nvSpPr>
        <p:spPr bwMode="auto">
          <a:xfrm rot="16200000">
            <a:off x="4712890" y="570656"/>
            <a:ext cx="1153830" cy="5410200"/>
          </a:xfrm>
          <a:prstGeom prst="curvedRightArrow">
            <a:avLst>
              <a:gd name="adj1" fmla="val 15782"/>
              <a:gd name="adj2" fmla="val 50000"/>
              <a:gd name="adj3" fmla="val 25000"/>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3600" b="1" i="0" u="none" strike="noStrike" cap="none" normalizeH="0" baseline="0">
              <a:ln>
                <a:noFill/>
              </a:ln>
              <a:solidFill>
                <a:schemeClr val="hlink"/>
              </a:solidFill>
              <a:effectLst/>
              <a:latin typeface="Verdana" pitchFamily="34" charset="0"/>
            </a:endParaRPr>
          </a:p>
        </p:txBody>
      </p:sp>
      <p:sp>
        <p:nvSpPr>
          <p:cNvPr id="134" name="Nach links gekrümmter Pfeil 50"/>
          <p:cNvSpPr/>
          <p:nvPr/>
        </p:nvSpPr>
        <p:spPr bwMode="auto">
          <a:xfrm rot="1732351">
            <a:off x="7380667" y="1806904"/>
            <a:ext cx="504804" cy="3898156"/>
          </a:xfrm>
          <a:prstGeom prst="curvedLeftArrow">
            <a:avLst>
              <a:gd name="adj1" fmla="val 50000"/>
              <a:gd name="adj2" fmla="val 153732"/>
              <a:gd name="adj3" fmla="val 34801"/>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3600" b="1" i="0" u="none" strike="noStrike" cap="none" normalizeH="0" baseline="0">
              <a:ln>
                <a:noFill/>
              </a:ln>
              <a:solidFill>
                <a:schemeClr val="hlink"/>
              </a:solidFill>
              <a:effectLst/>
              <a:latin typeface="Verdana" pitchFamily="34" charset="0"/>
            </a:endParaRPr>
          </a:p>
        </p:txBody>
      </p:sp>
      <p:sp>
        <p:nvSpPr>
          <p:cNvPr id="135" name="Rectangle 134"/>
          <p:cNvSpPr/>
          <p:nvPr/>
        </p:nvSpPr>
        <p:spPr>
          <a:xfrm>
            <a:off x="-844296" y="1036792"/>
            <a:ext cx="10439400" cy="400110"/>
          </a:xfrm>
          <a:prstGeom prst="rect">
            <a:avLst/>
          </a:prstGeom>
        </p:spPr>
        <p:txBody>
          <a:bodyPr wrap="square">
            <a:spAutoFit/>
          </a:bodyPr>
          <a:lstStyle/>
          <a:p>
            <a:pPr algn="ctr"/>
            <a:r>
              <a:rPr lang="de-DE" sz="2000" b="1" dirty="0">
                <a:solidFill>
                  <a:srgbClr val="FF0000"/>
                </a:solidFill>
              </a:rPr>
              <a:t>Noisy</a:t>
            </a:r>
            <a:r>
              <a:rPr lang="de-DE" sz="2000" dirty="0">
                <a:solidFill>
                  <a:srgbClr val="FF0000"/>
                </a:solidFill>
              </a:rPr>
              <a:t> and </a:t>
            </a:r>
            <a:r>
              <a:rPr lang="de-DE" sz="2000" b="1" dirty="0">
                <a:solidFill>
                  <a:srgbClr val="FF0000"/>
                </a:solidFill>
              </a:rPr>
              <a:t>Interconnected</a:t>
            </a:r>
            <a:endParaRPr lang="en-US" sz="2000" b="1" dirty="0">
              <a:solidFill>
                <a:srgbClr val="FF0000"/>
              </a:solidFill>
            </a:endParaRPr>
          </a:p>
        </p:txBody>
      </p:sp>
      <p:graphicFrame>
        <p:nvGraphicFramePr>
          <p:cNvPr id="137" name="Table 136"/>
          <p:cNvGraphicFramePr>
            <a:graphicFrameLocks noGrp="1"/>
          </p:cNvGraphicFramePr>
          <p:nvPr>
            <p:extLst/>
          </p:nvPr>
        </p:nvGraphicFramePr>
        <p:xfrm>
          <a:off x="9550450" y="2388530"/>
          <a:ext cx="2089355" cy="2539668"/>
        </p:xfrm>
        <a:graphic>
          <a:graphicData uri="http://schemas.openxmlformats.org/drawingml/2006/table">
            <a:tbl>
              <a:tblPr firstRow="1" bandRow="1">
                <a:tableStyleId>{5C22544A-7EE6-4342-B048-85BDC9FD1C3A}</a:tableStyleId>
              </a:tblPr>
              <a:tblGrid>
                <a:gridCol w="417871">
                  <a:extLst>
                    <a:ext uri="{9D8B030D-6E8A-4147-A177-3AD203B41FA5}">
                      <a16:colId xmlns:a16="http://schemas.microsoft.com/office/drawing/2014/main" val="20000"/>
                    </a:ext>
                  </a:extLst>
                </a:gridCol>
                <a:gridCol w="417871">
                  <a:extLst>
                    <a:ext uri="{9D8B030D-6E8A-4147-A177-3AD203B41FA5}">
                      <a16:colId xmlns:a16="http://schemas.microsoft.com/office/drawing/2014/main" val="20001"/>
                    </a:ext>
                  </a:extLst>
                </a:gridCol>
                <a:gridCol w="417871">
                  <a:extLst>
                    <a:ext uri="{9D8B030D-6E8A-4147-A177-3AD203B41FA5}">
                      <a16:colId xmlns:a16="http://schemas.microsoft.com/office/drawing/2014/main" val="20002"/>
                    </a:ext>
                  </a:extLst>
                </a:gridCol>
                <a:gridCol w="417871">
                  <a:extLst>
                    <a:ext uri="{9D8B030D-6E8A-4147-A177-3AD203B41FA5}">
                      <a16:colId xmlns:a16="http://schemas.microsoft.com/office/drawing/2014/main" val="20003"/>
                    </a:ext>
                  </a:extLst>
                </a:gridCol>
                <a:gridCol w="417871">
                  <a:extLst>
                    <a:ext uri="{9D8B030D-6E8A-4147-A177-3AD203B41FA5}">
                      <a16:colId xmlns:a16="http://schemas.microsoft.com/office/drawing/2014/main" val="20004"/>
                    </a:ext>
                  </a:extLst>
                </a:gridCol>
              </a:tblGrid>
              <a:tr h="423278">
                <a:tc>
                  <a:txBody>
                    <a:bodyPr/>
                    <a:lstStyle/>
                    <a:p>
                      <a:endParaRPr lang="en-US" sz="3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0"/>
                  </a:ext>
                </a:extLst>
              </a:tr>
              <a:tr h="423278">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1"/>
                  </a:ext>
                </a:extLst>
              </a:tr>
              <a:tr h="423278">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2"/>
                  </a:ext>
                </a:extLst>
              </a:tr>
              <a:tr h="423278">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dirty="0"/>
                    </a:p>
                  </a:txBody>
                  <a:tcPr marL="36000" marR="36000" marT="36000" marB="360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3"/>
                  </a:ext>
                </a:extLst>
              </a:tr>
              <a:tr h="423278">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4"/>
                  </a:ext>
                </a:extLst>
              </a:tr>
              <a:tr h="423278">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tc>
                  <a:txBody>
                    <a:bodyPr/>
                    <a:lstStyle/>
                    <a:p>
                      <a:endParaRPr lang="en-US" sz="3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8B1"/>
                    </a:solidFill>
                  </a:tcPr>
                </a:tc>
                <a:extLst>
                  <a:ext uri="{0D108BD9-81ED-4DB2-BD59-A6C34878D82A}">
                    <a16:rowId xmlns:a16="http://schemas.microsoft.com/office/drawing/2014/main" val="10005"/>
                  </a:ext>
                </a:extLst>
              </a:tr>
            </a:tbl>
          </a:graphicData>
        </a:graphic>
      </p:graphicFrame>
      <p:sp>
        <p:nvSpPr>
          <p:cNvPr id="138" name="TextBox 137"/>
          <p:cNvSpPr txBox="1"/>
          <p:nvPr/>
        </p:nvSpPr>
        <p:spPr>
          <a:xfrm>
            <a:off x="9702850" y="1778930"/>
            <a:ext cx="2197437" cy="584776"/>
          </a:xfrm>
          <a:prstGeom prst="rect">
            <a:avLst/>
          </a:prstGeom>
          <a:noFill/>
        </p:spPr>
        <p:txBody>
          <a:bodyPr wrap="none" rtlCol="0">
            <a:spAutoFit/>
          </a:bodyPr>
          <a:lstStyle/>
          <a:p>
            <a:r>
              <a:rPr lang="en-US" sz="3200" dirty="0">
                <a:solidFill>
                  <a:srgbClr val="000000"/>
                </a:solidFill>
              </a:rPr>
              <a:t>Features</a:t>
            </a:r>
          </a:p>
        </p:txBody>
      </p:sp>
      <p:sp>
        <p:nvSpPr>
          <p:cNvPr id="139" name="TextBox 138"/>
          <p:cNvSpPr txBox="1"/>
          <p:nvPr/>
        </p:nvSpPr>
        <p:spPr>
          <a:xfrm rot="16200000">
            <a:off x="8473108" y="3179986"/>
            <a:ext cx="1608994" cy="584775"/>
          </a:xfrm>
          <a:prstGeom prst="rect">
            <a:avLst/>
          </a:prstGeom>
          <a:noFill/>
        </p:spPr>
        <p:txBody>
          <a:bodyPr wrap="square" rtlCol="0">
            <a:spAutoFit/>
          </a:bodyPr>
          <a:lstStyle/>
          <a:p>
            <a:r>
              <a:rPr lang="en-US" sz="3200" dirty="0">
                <a:solidFill>
                  <a:srgbClr val="000000"/>
                </a:solidFill>
              </a:rPr>
              <a:t>Objects</a:t>
            </a:r>
          </a:p>
        </p:txBody>
      </p:sp>
      <p:cxnSp>
        <p:nvCxnSpPr>
          <p:cNvPr id="140" name="Straight Connector 139"/>
          <p:cNvCxnSpPr/>
          <p:nvPr/>
        </p:nvCxnSpPr>
        <p:spPr>
          <a:xfrm>
            <a:off x="9009611" y="1715009"/>
            <a:ext cx="0" cy="4426894"/>
          </a:xfrm>
          <a:prstGeom prst="line">
            <a:avLst/>
          </a:prstGeom>
          <a:ln w="9525">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4311" y="2762741"/>
            <a:ext cx="1699076" cy="1699076"/>
          </a:xfrm>
          <a:prstGeom prst="rect">
            <a:avLst/>
          </a:prstGeom>
        </p:spPr>
      </p:pic>
    </p:spTree>
    <p:extLst>
      <p:ext uri="{BB962C8B-B14F-4D97-AF65-F5344CB8AC3E}">
        <p14:creationId xmlns:p14="http://schemas.microsoft.com/office/powerpoint/2010/main" val="34212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500"/>
                                        <p:tgtEl>
                                          <p:spTgt spid="1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500"/>
                                        <p:tgtEl>
                                          <p:spTgt spid="1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500"/>
                                        <p:tgtEl>
                                          <p:spTgt spid="1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P spid="132" grpId="0" animBg="1"/>
      <p:bldP spid="133" grpId="0" animBg="1"/>
      <p:bldP spid="134" grpId="0" animBg="1"/>
      <p:bldP spid="135" grpId="0"/>
      <p:bldP spid="138"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7B868A-74FF-4345-ABA4-8CCEE914083D}"/>
              </a:ext>
            </a:extLst>
          </p:cNvPr>
          <p:cNvPicPr>
            <a:picLocks noChangeAspect="1"/>
          </p:cNvPicPr>
          <p:nvPr/>
        </p:nvPicPr>
        <p:blipFill>
          <a:blip r:embed="rId3"/>
          <a:stretch>
            <a:fillRect/>
          </a:stretch>
        </p:blipFill>
        <p:spPr>
          <a:xfrm>
            <a:off x="1967621" y="740010"/>
            <a:ext cx="8307653" cy="5708382"/>
          </a:xfrm>
          <a:prstGeom prst="rect">
            <a:avLst/>
          </a:prstGeom>
        </p:spPr>
      </p:pic>
      <p:sp>
        <p:nvSpPr>
          <p:cNvPr id="3" name="Rectangle 2">
            <a:extLst>
              <a:ext uri="{FF2B5EF4-FFF2-40B4-BE49-F238E27FC236}">
                <a16:creationId xmlns:a16="http://schemas.microsoft.com/office/drawing/2014/main" id="{BC9B7B92-32C6-45FF-9513-A534C24EE89E}"/>
              </a:ext>
            </a:extLst>
          </p:cNvPr>
          <p:cNvSpPr/>
          <p:nvPr/>
        </p:nvSpPr>
        <p:spPr>
          <a:xfrm>
            <a:off x="2233246" y="-55713"/>
            <a:ext cx="7209692" cy="707886"/>
          </a:xfrm>
          <a:prstGeom prst="rect">
            <a:avLst/>
          </a:prstGeom>
        </p:spPr>
        <p:txBody>
          <a:bodyPr wrap="square">
            <a:spAutoFit/>
          </a:bodyPr>
          <a:lstStyle/>
          <a:p>
            <a:pPr algn="ctr"/>
            <a:r>
              <a:rPr lang="en-US" sz="4000" dirty="0">
                <a:solidFill>
                  <a:srgbClr val="5B9BD5">
                    <a:lumMod val="75000"/>
                  </a:srgbClr>
                </a:solidFill>
                <a:latin typeface="Calibri" panose="020F0502020204030204"/>
                <a:ea typeface="+mj-ea"/>
                <a:cs typeface="+mj-cs"/>
              </a:rPr>
              <a:t>Data  Cleaning</a:t>
            </a:r>
          </a:p>
        </p:txBody>
      </p:sp>
    </p:spTree>
    <p:extLst>
      <p:ext uri="{BB962C8B-B14F-4D97-AF65-F5344CB8AC3E}">
        <p14:creationId xmlns:p14="http://schemas.microsoft.com/office/powerpoint/2010/main" val="287243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12">
            <a:extLst>
              <a:ext uri="{FF2B5EF4-FFF2-40B4-BE49-F238E27FC236}">
                <a16:creationId xmlns:a16="http://schemas.microsoft.com/office/drawing/2014/main" id="{680A569A-B85E-4358-A263-7F559728CF2C}"/>
              </a:ext>
            </a:extLst>
          </p:cNvPr>
          <p:cNvSpPr/>
          <p:nvPr/>
        </p:nvSpPr>
        <p:spPr>
          <a:xfrm>
            <a:off x="11271740" y="703386"/>
            <a:ext cx="484530" cy="622900"/>
          </a:xfrm>
          <a:prstGeom prst="downArrow">
            <a:avLst/>
          </a:prstGeom>
          <a:solidFill>
            <a:srgbClr val="FF33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64FAE1ED-D50C-49E7-A1FF-37EF42BC575F}"/>
              </a:ext>
            </a:extLst>
          </p:cNvPr>
          <p:cNvGraphicFramePr>
            <a:graphicFrameLocks noGrp="1"/>
          </p:cNvGraphicFramePr>
          <p:nvPr>
            <p:extLst>
              <p:ext uri="{D42A27DB-BD31-4B8C-83A1-F6EECF244321}">
                <p14:modId xmlns:p14="http://schemas.microsoft.com/office/powerpoint/2010/main" val="79725676"/>
              </p:ext>
            </p:extLst>
          </p:nvPr>
        </p:nvGraphicFramePr>
        <p:xfrm>
          <a:off x="164124" y="1488831"/>
          <a:ext cx="12027876" cy="4589584"/>
        </p:xfrm>
        <a:graphic>
          <a:graphicData uri="http://schemas.openxmlformats.org/drawingml/2006/table">
            <a:tbl>
              <a:tblPr>
                <a:tableStyleId>{5C22544A-7EE6-4342-B048-85BDC9FD1C3A}</a:tableStyleId>
              </a:tblPr>
              <a:tblGrid>
                <a:gridCol w="320744">
                  <a:extLst>
                    <a:ext uri="{9D8B030D-6E8A-4147-A177-3AD203B41FA5}">
                      <a16:colId xmlns:a16="http://schemas.microsoft.com/office/drawing/2014/main" val="2165914926"/>
                    </a:ext>
                  </a:extLst>
                </a:gridCol>
                <a:gridCol w="431771">
                  <a:extLst>
                    <a:ext uri="{9D8B030D-6E8A-4147-A177-3AD203B41FA5}">
                      <a16:colId xmlns:a16="http://schemas.microsoft.com/office/drawing/2014/main" val="1009062258"/>
                    </a:ext>
                  </a:extLst>
                </a:gridCol>
                <a:gridCol w="715504">
                  <a:extLst>
                    <a:ext uri="{9D8B030D-6E8A-4147-A177-3AD203B41FA5}">
                      <a16:colId xmlns:a16="http://schemas.microsoft.com/office/drawing/2014/main" val="1123875063"/>
                    </a:ext>
                  </a:extLst>
                </a:gridCol>
                <a:gridCol w="730057">
                  <a:extLst>
                    <a:ext uri="{9D8B030D-6E8A-4147-A177-3AD203B41FA5}">
                      <a16:colId xmlns:a16="http://schemas.microsoft.com/office/drawing/2014/main" val="1625152364"/>
                    </a:ext>
                  </a:extLst>
                </a:gridCol>
                <a:gridCol w="855785">
                  <a:extLst>
                    <a:ext uri="{9D8B030D-6E8A-4147-A177-3AD203B41FA5}">
                      <a16:colId xmlns:a16="http://schemas.microsoft.com/office/drawing/2014/main" val="1224277840"/>
                    </a:ext>
                  </a:extLst>
                </a:gridCol>
                <a:gridCol w="515815">
                  <a:extLst>
                    <a:ext uri="{9D8B030D-6E8A-4147-A177-3AD203B41FA5}">
                      <a16:colId xmlns:a16="http://schemas.microsoft.com/office/drawing/2014/main" val="3014336872"/>
                    </a:ext>
                  </a:extLst>
                </a:gridCol>
                <a:gridCol w="896815">
                  <a:extLst>
                    <a:ext uri="{9D8B030D-6E8A-4147-A177-3AD203B41FA5}">
                      <a16:colId xmlns:a16="http://schemas.microsoft.com/office/drawing/2014/main" val="4287902583"/>
                    </a:ext>
                  </a:extLst>
                </a:gridCol>
                <a:gridCol w="521677">
                  <a:extLst>
                    <a:ext uri="{9D8B030D-6E8A-4147-A177-3AD203B41FA5}">
                      <a16:colId xmlns:a16="http://schemas.microsoft.com/office/drawing/2014/main" val="1166590371"/>
                    </a:ext>
                  </a:extLst>
                </a:gridCol>
                <a:gridCol w="662354">
                  <a:extLst>
                    <a:ext uri="{9D8B030D-6E8A-4147-A177-3AD203B41FA5}">
                      <a16:colId xmlns:a16="http://schemas.microsoft.com/office/drawing/2014/main" val="1781583312"/>
                    </a:ext>
                  </a:extLst>
                </a:gridCol>
                <a:gridCol w="550985">
                  <a:extLst>
                    <a:ext uri="{9D8B030D-6E8A-4147-A177-3AD203B41FA5}">
                      <a16:colId xmlns:a16="http://schemas.microsoft.com/office/drawing/2014/main" val="194370677"/>
                    </a:ext>
                  </a:extLst>
                </a:gridCol>
                <a:gridCol w="504092">
                  <a:extLst>
                    <a:ext uri="{9D8B030D-6E8A-4147-A177-3AD203B41FA5}">
                      <a16:colId xmlns:a16="http://schemas.microsoft.com/office/drawing/2014/main" val="3697383099"/>
                    </a:ext>
                  </a:extLst>
                </a:gridCol>
                <a:gridCol w="369277">
                  <a:extLst>
                    <a:ext uri="{9D8B030D-6E8A-4147-A177-3AD203B41FA5}">
                      <a16:colId xmlns:a16="http://schemas.microsoft.com/office/drawing/2014/main" val="2827277258"/>
                    </a:ext>
                  </a:extLst>
                </a:gridCol>
                <a:gridCol w="339969">
                  <a:extLst>
                    <a:ext uri="{9D8B030D-6E8A-4147-A177-3AD203B41FA5}">
                      <a16:colId xmlns:a16="http://schemas.microsoft.com/office/drawing/2014/main" val="2998183130"/>
                    </a:ext>
                  </a:extLst>
                </a:gridCol>
                <a:gridCol w="427893">
                  <a:extLst>
                    <a:ext uri="{9D8B030D-6E8A-4147-A177-3AD203B41FA5}">
                      <a16:colId xmlns:a16="http://schemas.microsoft.com/office/drawing/2014/main" val="2177854246"/>
                    </a:ext>
                  </a:extLst>
                </a:gridCol>
                <a:gridCol w="480646">
                  <a:extLst>
                    <a:ext uri="{9D8B030D-6E8A-4147-A177-3AD203B41FA5}">
                      <a16:colId xmlns:a16="http://schemas.microsoft.com/office/drawing/2014/main" val="3952071947"/>
                    </a:ext>
                  </a:extLst>
                </a:gridCol>
                <a:gridCol w="492369">
                  <a:extLst>
                    <a:ext uri="{9D8B030D-6E8A-4147-A177-3AD203B41FA5}">
                      <a16:colId xmlns:a16="http://schemas.microsoft.com/office/drawing/2014/main" val="744976110"/>
                    </a:ext>
                  </a:extLst>
                </a:gridCol>
                <a:gridCol w="738554">
                  <a:extLst>
                    <a:ext uri="{9D8B030D-6E8A-4147-A177-3AD203B41FA5}">
                      <a16:colId xmlns:a16="http://schemas.microsoft.com/office/drawing/2014/main" val="3307177965"/>
                    </a:ext>
                  </a:extLst>
                </a:gridCol>
                <a:gridCol w="586154">
                  <a:extLst>
                    <a:ext uri="{9D8B030D-6E8A-4147-A177-3AD203B41FA5}">
                      <a16:colId xmlns:a16="http://schemas.microsoft.com/office/drawing/2014/main" val="3048272008"/>
                    </a:ext>
                  </a:extLst>
                </a:gridCol>
                <a:gridCol w="715469">
                  <a:extLst>
                    <a:ext uri="{9D8B030D-6E8A-4147-A177-3AD203B41FA5}">
                      <a16:colId xmlns:a16="http://schemas.microsoft.com/office/drawing/2014/main" val="4291549782"/>
                    </a:ext>
                  </a:extLst>
                </a:gridCol>
                <a:gridCol w="1171946">
                  <a:extLst>
                    <a:ext uri="{9D8B030D-6E8A-4147-A177-3AD203B41FA5}">
                      <a16:colId xmlns:a16="http://schemas.microsoft.com/office/drawing/2014/main" val="971086198"/>
                    </a:ext>
                  </a:extLst>
                </a:gridCol>
              </a:tblGrid>
              <a:tr h="1016207">
                <a:tc>
                  <a:txBody>
                    <a:bodyPr/>
                    <a:lstStyle/>
                    <a:p>
                      <a:pPr algn="l" fontAlgn="ctr"/>
                      <a:r>
                        <a:rPr lang="en-US" sz="900" u="none" strike="noStrike">
                          <a:effectLst/>
                        </a:rPr>
                        <a:t>Age</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Gender</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err="1">
                          <a:effectLst/>
                        </a:rPr>
                        <a:t>ProteinuriaOnDipstick</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err="1">
                          <a:effectLst/>
                        </a:rPr>
                        <a:t>SerumAlbumin</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SerumCholestrol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err="1">
                          <a:effectLst/>
                        </a:rPr>
                        <a:t>SerumCr</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24HrsUrineProtein</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UrineRBC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UrinePusCells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UrineCast </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HBSAg</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HIV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HCV</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ANA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dirty="0">
                          <a:effectLst/>
                        </a:rPr>
                        <a:t>Diabetic</a:t>
                      </a:r>
                      <a:endParaRPr lang="en-US" sz="900" b="0" i="0" u="none" strike="noStrike" dirty="0">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Edema</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EdemInMonths</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BPSystolic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BPDiastolic</a:t>
                      </a:r>
                      <a:endParaRPr lang="en-US" sz="900" b="0" i="0" u="none" strike="noStrike">
                        <a:solidFill>
                          <a:srgbClr val="000000"/>
                        </a:solidFill>
                        <a:effectLst/>
                        <a:latin typeface="Calibri" panose="020F0502020204030204" pitchFamily="34" charset="0"/>
                      </a:endParaRPr>
                    </a:p>
                  </a:txBody>
                  <a:tcPr marL="3236" marR="3236" marT="3236" marB="0" anchor="ctr"/>
                </a:tc>
                <a:tc>
                  <a:txBody>
                    <a:bodyPr/>
                    <a:lstStyle/>
                    <a:p>
                      <a:pPr algn="l" fontAlgn="ctr"/>
                      <a:r>
                        <a:rPr lang="en-US" sz="900" u="none" strike="noStrike">
                          <a:effectLst/>
                        </a:rPr>
                        <a:t>NephroticSyndromeClassification</a:t>
                      </a:r>
                      <a:endParaRPr lang="en-US" sz="900" b="0" i="0" u="none" strike="noStrike">
                        <a:solidFill>
                          <a:srgbClr val="000000"/>
                        </a:solidFill>
                        <a:effectLst/>
                        <a:latin typeface="Calibri" panose="020F0502020204030204" pitchFamily="34" charset="0"/>
                      </a:endParaRPr>
                    </a:p>
                  </a:txBody>
                  <a:tcPr marL="3236" marR="3236" marT="3236" marB="0" anchor="ctr"/>
                </a:tc>
                <a:extLst>
                  <a:ext uri="{0D108BD9-81ED-4DB2-BD59-A6C34878D82A}">
                    <a16:rowId xmlns:a16="http://schemas.microsoft.com/office/drawing/2014/main" val="2685265378"/>
                  </a:ext>
                </a:extLst>
              </a:tr>
              <a:tr h="361562">
                <a:tc>
                  <a:txBody>
                    <a:bodyPr/>
                    <a:lstStyle/>
                    <a:p>
                      <a:pPr algn="r" fontAlgn="b"/>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3.1</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222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Mild</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125203715"/>
                  </a:ext>
                </a:extLst>
              </a:tr>
              <a:tr h="361562">
                <a:tc>
                  <a:txBody>
                    <a:bodyPr/>
                    <a:lstStyle/>
                    <a:p>
                      <a:pPr algn="r" fontAlgn="b"/>
                      <a:r>
                        <a:rPr lang="en-US" sz="900" u="none" strike="noStrike">
                          <a:effectLst/>
                        </a:rPr>
                        <a:t>26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389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30794569"/>
                  </a:ext>
                </a:extLst>
              </a:tr>
              <a:tr h="361562">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360</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110820579"/>
                  </a:ext>
                </a:extLst>
              </a:tr>
              <a:tr h="361562">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347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110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429718131"/>
                  </a:ext>
                </a:extLst>
              </a:tr>
              <a:tr h="326850">
                <a:tc>
                  <a:txBody>
                    <a:bodyPr/>
                    <a:lstStyle/>
                    <a:p>
                      <a:pPr algn="r" fontAlgn="b"/>
                      <a:r>
                        <a:rPr lang="en-US" sz="900" u="none" strike="noStrike">
                          <a:effectLst/>
                        </a:rPr>
                        <a:t>60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243256643"/>
                  </a:ext>
                </a:extLst>
              </a:tr>
              <a:tr h="354031">
                <a:tc>
                  <a:txBody>
                    <a:bodyPr/>
                    <a:lstStyle/>
                    <a:p>
                      <a:pPr algn="r" fontAlgn="b"/>
                      <a:r>
                        <a:rPr lang="en-US" sz="900" u="none" strike="noStrike">
                          <a:effectLst/>
                        </a:rPr>
                        <a:t>55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2.9</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369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2165973339"/>
                  </a:ext>
                </a:extLst>
              </a:tr>
              <a:tr h="361562">
                <a:tc>
                  <a:txBody>
                    <a:bodyPr/>
                    <a:lstStyle/>
                    <a:p>
                      <a:pPr algn="r" fontAlgn="b"/>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dirty="0">
                          <a:effectLst/>
                        </a:rPr>
                        <a:t>2.6</a:t>
                      </a:r>
                      <a:endParaRPr lang="en-US" sz="900" b="0" i="0" u="none" strike="noStrike" dirty="0">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140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Moderate</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4224909948"/>
                  </a:ext>
                </a:extLst>
              </a:tr>
              <a:tr h="361562">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0.7</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0.68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794113801"/>
                  </a:ext>
                </a:extLst>
              </a:tr>
              <a:tr h="361562">
                <a:tc>
                  <a:txBody>
                    <a:bodyPr/>
                    <a:lstStyle/>
                    <a:p>
                      <a:pPr algn="r" fontAlgn="b"/>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M</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210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120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80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Normal</a:t>
                      </a:r>
                      <a:endParaRPr lang="en-US" sz="900" b="0" i="0" u="none" strike="noStrike">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3003279618"/>
                  </a:ext>
                </a:extLst>
              </a:tr>
              <a:tr h="361562">
                <a:tc>
                  <a:txBody>
                    <a:bodyPr/>
                    <a:lstStyle/>
                    <a:p>
                      <a:pPr algn="r" fontAlgn="b"/>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F</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2.9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312</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r" fontAlgn="b"/>
                      <a:r>
                        <a:rPr lang="en-US" sz="900" u="none" strike="noStrike">
                          <a:effectLst/>
                        </a:rPr>
                        <a:t>90</a:t>
                      </a:r>
                      <a:endParaRPr lang="en-US" sz="900" b="0" i="0" u="none" strike="noStrike">
                        <a:solidFill>
                          <a:srgbClr val="000000"/>
                        </a:solidFill>
                        <a:effectLst/>
                        <a:latin typeface="Calibri" panose="020F0502020204030204" pitchFamily="34" charset="0"/>
                      </a:endParaRPr>
                    </a:p>
                  </a:txBody>
                  <a:tcPr marL="3236" marR="3236" marT="3236" marB="0" anchor="b"/>
                </a:tc>
                <a:tc>
                  <a:txBody>
                    <a:bodyPr/>
                    <a:lstStyle/>
                    <a:p>
                      <a:pPr algn="l" fontAlgn="b"/>
                      <a:r>
                        <a:rPr lang="en-US" sz="900" u="none" strike="noStrike" dirty="0">
                          <a:effectLst/>
                        </a:rPr>
                        <a:t>Moderate</a:t>
                      </a:r>
                      <a:endParaRPr lang="en-US" sz="900" b="0" i="0" u="none" strike="noStrike" dirty="0">
                        <a:solidFill>
                          <a:srgbClr val="000000"/>
                        </a:solidFill>
                        <a:effectLst/>
                        <a:latin typeface="Calibri" panose="020F0502020204030204" pitchFamily="34" charset="0"/>
                      </a:endParaRPr>
                    </a:p>
                  </a:txBody>
                  <a:tcPr marL="3236" marR="3236" marT="3236" marB="0" anchor="b"/>
                </a:tc>
                <a:extLst>
                  <a:ext uri="{0D108BD9-81ED-4DB2-BD59-A6C34878D82A}">
                    <a16:rowId xmlns:a16="http://schemas.microsoft.com/office/drawing/2014/main" val="1172552904"/>
                  </a:ext>
                </a:extLst>
              </a:tr>
            </a:tbl>
          </a:graphicData>
        </a:graphic>
      </p:graphicFrame>
      <p:sp>
        <p:nvSpPr>
          <p:cNvPr id="25" name="Rectangle 24">
            <a:extLst>
              <a:ext uri="{FF2B5EF4-FFF2-40B4-BE49-F238E27FC236}">
                <a16:creationId xmlns:a16="http://schemas.microsoft.com/office/drawing/2014/main" id="{2048BD8F-156F-4ADA-8FB9-90CEC51AD0A3}"/>
              </a:ext>
            </a:extLst>
          </p:cNvPr>
          <p:cNvSpPr/>
          <p:nvPr/>
        </p:nvSpPr>
        <p:spPr>
          <a:xfrm>
            <a:off x="2014816" y="235973"/>
            <a:ext cx="6321859" cy="707886"/>
          </a:xfrm>
          <a:prstGeom prst="rect">
            <a:avLst/>
          </a:prstGeom>
        </p:spPr>
        <p:txBody>
          <a:bodyPr wrap="none">
            <a:spAutoFit/>
          </a:bodyPr>
          <a:lstStyle/>
          <a:p>
            <a:pPr algn="ctr"/>
            <a:r>
              <a:rPr lang="en-US" sz="4000" dirty="0">
                <a:solidFill>
                  <a:srgbClr val="5B9BD5">
                    <a:lumMod val="75000"/>
                  </a:srgbClr>
                </a:solidFill>
                <a:latin typeface="Calibri" panose="020F0502020204030204"/>
                <a:ea typeface="+mj-ea"/>
                <a:cs typeface="+mj-cs"/>
              </a:rPr>
              <a:t>Data Set – Features and Label</a:t>
            </a:r>
          </a:p>
        </p:txBody>
      </p:sp>
    </p:spTree>
    <p:extLst>
      <p:ext uri="{BB962C8B-B14F-4D97-AF65-F5344CB8AC3E}">
        <p14:creationId xmlns:p14="http://schemas.microsoft.com/office/powerpoint/2010/main" val="2830832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693</TotalTime>
  <Words>2012</Words>
  <Application>Microsoft Office PowerPoint</Application>
  <PresentationFormat>Widescreen</PresentationFormat>
  <Paragraphs>979</Paragraphs>
  <Slides>21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Bradley Hand ITC</vt:lpstr>
      <vt:lpstr>Calibri</vt:lpstr>
      <vt:lpstr>Calibri Light</vt:lpstr>
      <vt:lpstr>Gill Sans MT</vt:lpstr>
      <vt:lpstr>Trebuchet MS</vt:lpstr>
      <vt:lpstr>Verdana</vt:lpstr>
      <vt:lpstr>Wingdings</vt:lpstr>
      <vt:lpstr>Office Theme</vt:lpstr>
      <vt:lpstr>Prediction of Nephrotic Syndrome Using Machine Learning</vt:lpstr>
      <vt:lpstr>PowerPoint Presentation</vt:lpstr>
      <vt:lpstr>Kidneys - bean-shaped organs</vt:lpstr>
      <vt:lpstr>Nephrotic Syndrome</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Algorithms Used </vt:lpstr>
      <vt:lpstr>Metrics </vt:lpstr>
      <vt:lpstr>Evaluation </vt:lpstr>
      <vt:lpstr>Evaluation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prasad</dc:creator>
  <cp:lastModifiedBy>pooja prasad</cp:lastModifiedBy>
  <cp:revision>37</cp:revision>
  <dcterms:created xsi:type="dcterms:W3CDTF">2019-02-24T21:21:58Z</dcterms:created>
  <dcterms:modified xsi:type="dcterms:W3CDTF">2019-03-04T04:13:42Z</dcterms:modified>
</cp:coreProperties>
</file>